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57" r:id="rId4"/>
    <p:sldId id="258" r:id="rId5"/>
    <p:sldId id="260" r:id="rId6"/>
    <p:sldId id="261" r:id="rId7"/>
    <p:sldId id="264" r:id="rId8"/>
    <p:sldId id="290" r:id="rId9"/>
    <p:sldId id="262" r:id="rId10"/>
    <p:sldId id="265" r:id="rId11"/>
    <p:sldId id="283" r:id="rId12"/>
    <p:sldId id="284" r:id="rId13"/>
    <p:sldId id="285" r:id="rId14"/>
    <p:sldId id="263" r:id="rId15"/>
    <p:sldId id="286" r:id="rId16"/>
    <p:sldId id="266" r:id="rId17"/>
    <p:sldId id="267" r:id="rId18"/>
    <p:sldId id="268" r:id="rId19"/>
    <p:sldId id="269" r:id="rId20"/>
    <p:sldId id="270" r:id="rId21"/>
    <p:sldId id="272" r:id="rId22"/>
    <p:sldId id="282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644" y="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39861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Линия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Прямоугольник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Изображение"/>
          <p:cNvSpPr>
            <a:spLocks noGrp="1"/>
          </p:cNvSpPr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1 шт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Линия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Прямоугольник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Изображение"/>
          <p:cNvSpPr>
            <a:spLocks noGrp="1"/>
          </p:cNvSpPr>
          <p:nvPr>
            <p:ph type="pic" idx="13"/>
          </p:nvPr>
        </p:nvSpPr>
        <p:spPr>
          <a:xfrm>
            <a:off x="368899" y="368300"/>
            <a:ext cx="122682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«Место ввода цитаты»."/>
          <p:cNvSpPr txBox="1">
            <a:spLocks noGrp="1"/>
          </p:cNvSpPr>
          <p:nvPr>
            <p:ph type="body" sz="quarter" idx="13"/>
          </p:nvPr>
        </p:nvSpPr>
        <p:spPr>
          <a:xfrm>
            <a:off x="1270000" y="4292600"/>
            <a:ext cx="104648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«Место ввода цитаты».</a:t>
            </a:r>
          </a:p>
        </p:txBody>
      </p:sp>
      <p:sp>
        <p:nvSpPr>
          <p:cNvPr id="142" name="— Иван Арсентьев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2344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2800" i="1"/>
            </a:lvl1pPr>
          </a:lstStyle>
          <a:p>
            <a:r>
              <a:t>— Иван Арсентьев</a:t>
            </a:r>
          </a:p>
        </p:txBody>
      </p:sp>
      <p:sp>
        <p:nvSpPr>
          <p:cNvPr id="14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Линия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Линия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Линия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Прямоугольник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ИМЯ"/>
          <p:cNvSpPr txBox="1"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64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ИМЯ</a:t>
            </a:r>
          </a:p>
        </p:txBody>
      </p:sp>
      <p:sp>
        <p:nvSpPr>
          <p:cNvPr id="26" name="ПРОЕКТ"/>
          <p:cNvSpPr txBox="1">
            <a:spLocks noGrp="1"/>
          </p:cNvSpPr>
          <p:nvPr>
            <p:ph type="body" sz="quarter" idx="14"/>
          </p:nvPr>
        </p:nvSpPr>
        <p:spPr>
          <a:xfrm>
            <a:off x="339858" y="7197750"/>
            <a:ext cx="935424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ПРОЕКТ</a:t>
            </a:r>
          </a:p>
        </p:txBody>
      </p:sp>
      <p:sp>
        <p:nvSpPr>
          <p:cNvPr id="27" name="ДАТА"/>
          <p:cNvSpPr txBox="1">
            <a:spLocks noGrp="1"/>
          </p:cNvSpPr>
          <p:nvPr>
            <p:ph type="body" sz="quarter" idx="15"/>
          </p:nvPr>
        </p:nvSpPr>
        <p:spPr>
          <a:xfrm>
            <a:off x="332475" y="8912250"/>
            <a:ext cx="59459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ДАТА</a:t>
            </a:r>
          </a:p>
        </p:txBody>
      </p:sp>
      <p:sp>
        <p:nvSpPr>
          <p:cNvPr id="28" name="Клиент"/>
          <p:cNvSpPr txBox="1">
            <a:spLocks noGrp="1"/>
          </p:cNvSpPr>
          <p:nvPr>
            <p:ph type="body" sz="quarter" idx="16"/>
          </p:nvPr>
        </p:nvSpPr>
        <p:spPr>
          <a:xfrm>
            <a:off x="5271668" y="8912250"/>
            <a:ext cx="84605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Клиент</a:t>
            </a:r>
          </a:p>
        </p:txBody>
      </p:sp>
      <p:sp>
        <p:nvSpPr>
          <p:cNvPr id="29" name="ДАТА"/>
          <p:cNvSpPr txBox="1">
            <a:spLocks noGrp="1"/>
          </p:cNvSpPr>
          <p:nvPr>
            <p:ph type="body" sz="quarter" idx="17"/>
          </p:nvPr>
        </p:nvSpPr>
        <p:spPr>
          <a:xfrm>
            <a:off x="1422399" y="8877300"/>
            <a:ext cx="10748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ДАТА</a:t>
            </a:r>
          </a:p>
        </p:txBody>
      </p:sp>
      <p:sp>
        <p:nvSpPr>
          <p:cNvPr id="30" name="Изображение"/>
          <p:cNvSpPr>
            <a:spLocks noGrp="1"/>
          </p:cNvSpPr>
          <p:nvPr>
            <p:ph type="pic" idx="18"/>
          </p:nvPr>
        </p:nvSpPr>
        <p:spPr>
          <a:xfrm>
            <a:off x="368300" y="355600"/>
            <a:ext cx="122682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, 4 шт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Линия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Линия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Линия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Прямоугольник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ИМЯ"/>
          <p:cNvSpPr txBox="1"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64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ИМЯ</a:t>
            </a:r>
          </a:p>
        </p:txBody>
      </p:sp>
      <p:sp>
        <p:nvSpPr>
          <p:cNvPr id="45" name="ПРОЕКТ"/>
          <p:cNvSpPr txBox="1">
            <a:spLocks noGrp="1"/>
          </p:cNvSpPr>
          <p:nvPr>
            <p:ph type="body" sz="quarter" idx="14"/>
          </p:nvPr>
        </p:nvSpPr>
        <p:spPr>
          <a:xfrm>
            <a:off x="339858" y="7197750"/>
            <a:ext cx="935424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ПРОЕКТ</a:t>
            </a:r>
          </a:p>
        </p:txBody>
      </p:sp>
      <p:sp>
        <p:nvSpPr>
          <p:cNvPr id="46" name="ДАТА"/>
          <p:cNvSpPr txBox="1">
            <a:spLocks noGrp="1"/>
          </p:cNvSpPr>
          <p:nvPr>
            <p:ph type="body" sz="quarter" idx="15"/>
          </p:nvPr>
        </p:nvSpPr>
        <p:spPr>
          <a:xfrm>
            <a:off x="332475" y="8912250"/>
            <a:ext cx="59459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ДАТА</a:t>
            </a:r>
          </a:p>
        </p:txBody>
      </p:sp>
      <p:sp>
        <p:nvSpPr>
          <p:cNvPr id="47" name="Клиент"/>
          <p:cNvSpPr txBox="1">
            <a:spLocks noGrp="1"/>
          </p:cNvSpPr>
          <p:nvPr>
            <p:ph type="body" sz="quarter" idx="16"/>
          </p:nvPr>
        </p:nvSpPr>
        <p:spPr>
          <a:xfrm>
            <a:off x="5271668" y="8912250"/>
            <a:ext cx="84605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Клиент</a:t>
            </a:r>
          </a:p>
        </p:txBody>
      </p:sp>
      <p:sp>
        <p:nvSpPr>
          <p:cNvPr id="48" name="ДАТА"/>
          <p:cNvSpPr txBox="1">
            <a:spLocks noGrp="1"/>
          </p:cNvSpPr>
          <p:nvPr>
            <p:ph type="body" sz="quarter" idx="17"/>
          </p:nvPr>
        </p:nvSpPr>
        <p:spPr>
          <a:xfrm>
            <a:off x="1419408" y="8877300"/>
            <a:ext cx="1074878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ДАТА</a:t>
            </a:r>
          </a:p>
        </p:txBody>
      </p:sp>
      <p:sp>
        <p:nvSpPr>
          <p:cNvPr id="49" name="Изображение"/>
          <p:cNvSpPr>
            <a:spLocks noGrp="1"/>
          </p:cNvSpPr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Изображение"/>
          <p:cNvSpPr>
            <a:spLocks noGrp="1"/>
          </p:cNvSpPr>
          <p:nvPr>
            <p:ph type="pic" sz="half" idx="21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921500" y="1354541"/>
            <a:ext cx="5156200" cy="703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sz="65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454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52743" y="9476689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Заголовок"/>
          <p:cNvSpPr txBox="1">
            <a:spLocks noGrp="1"/>
          </p:cNvSpPr>
          <p:nvPr>
            <p:ph type="ctrTitle"/>
          </p:nvPr>
        </p:nvSpPr>
        <p:spPr>
          <a:xfrm>
            <a:off x="1289050" y="2540000"/>
            <a:ext cx="10826750" cy="4241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 smtClean="0"/>
              <a:t>Организация работы смотровых кабинетов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иказ ДЗ АВО от 03.04.2017  № 239  Приложение 4"/>
          <p:cNvSpPr txBox="1">
            <a:spLocks noGrp="1"/>
          </p:cNvSpPr>
          <p:nvPr>
            <p:ph type="title"/>
          </p:nvPr>
        </p:nvSpPr>
        <p:spPr>
          <a:xfrm>
            <a:off x="438100" y="299839"/>
            <a:ext cx="12128600" cy="1086099"/>
          </a:xfrm>
          <a:prstGeom prst="rect">
            <a:avLst/>
          </a:prstGeom>
        </p:spPr>
        <p:txBody>
          <a:bodyPr/>
          <a:lstStyle/>
          <a:p>
            <a:pPr algn="ctr" defTabSz="914400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Приказ ДЗ АВО от 03.04.2017  № 239 </a:t>
            </a:r>
            <a:br/>
            <a:r>
              <a:t>Приложение 4</a:t>
            </a:r>
          </a:p>
        </p:txBody>
      </p:sp>
      <p:sp>
        <p:nvSpPr>
          <p:cNvPr id="194" name="Примечание: профилактический осмотр женщин включает осмотр кожных покровов и видимых слизистых оболочек, осмотр и пальпацию молочных желез , осмотр и пальпацию области щитовидной железы, осмотр и пальпацию живота, периферических лимфоузлов, осмотр в зеркалах шейки матки и влагалища, бимануальное исследование матки и придатков, пальцевое исследование прямой кишки женщинам старше 40 лет и при наличии жалоб.…"/>
          <p:cNvSpPr txBox="1">
            <a:spLocks noGrp="1"/>
          </p:cNvSpPr>
          <p:nvPr>
            <p:ph type="body" idx="1"/>
          </p:nvPr>
        </p:nvSpPr>
        <p:spPr>
          <a:xfrm>
            <a:off x="404266" y="1165225"/>
            <a:ext cx="12196268" cy="8374609"/>
          </a:xfrm>
          <a:prstGeom prst="rect">
            <a:avLst/>
          </a:prstGeom>
        </p:spPr>
        <p:txBody>
          <a:bodyPr anchor="ctr"/>
          <a:lstStyle/>
          <a:p>
            <a:pPr marL="355600" indent="-355600" defTabSz="355600">
              <a:buClr>
                <a:srgbClr val="777775"/>
              </a:buClr>
              <a:buSzPct val="115000"/>
              <a:buFont typeface="Helvetica Neue"/>
              <a:buChar char="⁃"/>
              <a:defRPr sz="26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Примечание: профилактический осмотр женщин включает осмотр кожных покровов и видимых слизистых оболочек, осмотр и пальпацию молочных желез , осмотр и пальпацию области щитовидной железы, осмотр и пальпацию живота, периферических лимфоузлов, осмотр в зеркалах шейки матки и влагалища, бимануальное исследование матки и придатков, пальцевое исследование прямой кишки женщинам старше 40 лет и при наличии жалоб. </a:t>
            </a:r>
            <a:br/>
            <a:endParaRPr/>
          </a:p>
          <a:p>
            <a:pPr marL="355600" indent="-355600" defTabSz="355600">
              <a:buClr>
                <a:srgbClr val="777775"/>
              </a:buClr>
              <a:buSzPct val="115000"/>
              <a:buFont typeface="Helvetica Neue"/>
              <a:buChar char="⁃"/>
              <a:defRPr sz="26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Профилактический осмотр мужчин включает осмотр кожных покровов и видимых слизистых оболочек, осмотр и пальпацию области наружных половых органов, щитовидной железы, живота, периферических лимфоузлов, пальцевое обследование прямой кишки и области предстательной железы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4271963"/>
            <a:ext cx="72390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99350" cy="562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591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956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0"/>
            <a:ext cx="7315201" cy="975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706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Снимок экрана 2019-02-06 в 15.58.11.png" descr="Снимок экрана 2019-02-06 в 15.58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095" y="397917"/>
            <a:ext cx="12236609" cy="884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Федеральный закон об основах охраны здоровья  граждан в Российской Федерации   ( в редакции Федеральных законов от 25.06.12 № 89-ФЗ, от 25.06.12 № 93-ФЗ)"/>
          <p:cNvSpPr txBox="1">
            <a:spLocks noGrp="1"/>
          </p:cNvSpPr>
          <p:nvPr>
            <p:ph type="title"/>
          </p:nvPr>
        </p:nvSpPr>
        <p:spPr>
          <a:xfrm>
            <a:off x="438100" y="558800"/>
            <a:ext cx="12128600" cy="12540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338835">
              <a:defRPr sz="3770"/>
            </a:pPr>
            <a:r>
              <a:t>Федеральный закон об основах охраны здоровья</a:t>
            </a:r>
            <a:br/>
            <a:r>
              <a:t> граждан в Российской Федерации </a:t>
            </a:r>
            <a:br/>
            <a:r>
              <a:rPr sz="812"/>
              <a:t> ( в редакции Федеральных законов от 25.06.12 № 89-ФЗ, от 25.06.12 № 93-ФЗ)</a:t>
            </a:r>
          </a:p>
        </p:txBody>
      </p:sp>
      <p:sp>
        <p:nvSpPr>
          <p:cNvPr id="177" name="4. Диспансеризация представляет собой комплекс мероприятий, в том числе медицинский осмотр врачами нескольких специальностей и применение необходимых методов обследования, осуществляемых в отношении определенных групп населения в соответствии с законодательством Российской Федерации.…"/>
          <p:cNvSpPr txBox="1">
            <a:spLocks noGrp="1"/>
          </p:cNvSpPr>
          <p:nvPr>
            <p:ph type="body" idx="1"/>
          </p:nvPr>
        </p:nvSpPr>
        <p:spPr>
          <a:xfrm>
            <a:off x="404266" y="1623714"/>
            <a:ext cx="12196268" cy="7801820"/>
          </a:xfrm>
          <a:prstGeom prst="rect">
            <a:avLst/>
          </a:prstGeom>
        </p:spPr>
        <p:txBody>
          <a:bodyPr anchor="ctr"/>
          <a:lstStyle/>
          <a:p>
            <a:pPr marL="426719" indent="-426719" defTabSz="355600">
              <a:buSzPct val="100000"/>
              <a:buFont typeface="Menlo"/>
              <a:buChar char="•"/>
              <a:defRPr sz="2300" b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4. </a:t>
            </a:r>
            <a:r>
              <a:rPr dirty="0" err="1"/>
              <a:t>Диспансеризация</a:t>
            </a:r>
            <a:r>
              <a:rPr dirty="0"/>
              <a:t> </a:t>
            </a:r>
            <a:r>
              <a:rPr dirty="0" err="1"/>
              <a:t>представляет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мероприятий</a:t>
            </a:r>
            <a:r>
              <a:rPr dirty="0"/>
              <a:t>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</a:t>
            </a:r>
            <a:r>
              <a:rPr dirty="0" err="1"/>
              <a:t>медицинский</a:t>
            </a:r>
            <a:r>
              <a:rPr dirty="0"/>
              <a:t> </a:t>
            </a:r>
            <a:r>
              <a:rPr dirty="0" err="1"/>
              <a:t>осмотр</a:t>
            </a:r>
            <a:r>
              <a:rPr dirty="0"/>
              <a:t> </a:t>
            </a:r>
            <a:r>
              <a:rPr dirty="0" err="1"/>
              <a:t>врачами</a:t>
            </a:r>
            <a:r>
              <a:rPr dirty="0"/>
              <a:t> </a:t>
            </a:r>
            <a:r>
              <a:rPr dirty="0" err="1"/>
              <a:t>нескольких</a:t>
            </a:r>
            <a:r>
              <a:rPr dirty="0"/>
              <a:t> </a:t>
            </a:r>
            <a:r>
              <a:rPr dirty="0" err="1"/>
              <a:t>специальностей</a:t>
            </a:r>
            <a:r>
              <a:rPr dirty="0"/>
              <a:t> и </a:t>
            </a:r>
            <a:r>
              <a:rPr dirty="0" err="1"/>
              <a:t>применение</a:t>
            </a:r>
            <a:r>
              <a:rPr dirty="0"/>
              <a:t> </a:t>
            </a:r>
            <a:r>
              <a:rPr dirty="0" err="1"/>
              <a:t>необходимых</a:t>
            </a:r>
            <a:r>
              <a:rPr dirty="0"/>
              <a:t> </a:t>
            </a:r>
            <a:r>
              <a:rPr dirty="0" err="1"/>
              <a:t>методов</a:t>
            </a:r>
            <a:r>
              <a:rPr dirty="0"/>
              <a:t> </a:t>
            </a:r>
            <a:r>
              <a:rPr dirty="0" err="1"/>
              <a:t>обследования</a:t>
            </a:r>
            <a:r>
              <a:rPr dirty="0"/>
              <a:t>, </a:t>
            </a:r>
            <a:r>
              <a:rPr dirty="0" err="1"/>
              <a:t>осуществляемых</a:t>
            </a:r>
            <a:r>
              <a:rPr dirty="0"/>
              <a:t> в </a:t>
            </a:r>
            <a:r>
              <a:rPr dirty="0" err="1"/>
              <a:t>отношении</a:t>
            </a:r>
            <a:r>
              <a:rPr dirty="0"/>
              <a:t> </a:t>
            </a:r>
            <a:r>
              <a:rPr dirty="0" err="1"/>
              <a:t>определенных</a:t>
            </a:r>
            <a:r>
              <a:rPr dirty="0"/>
              <a:t> </a:t>
            </a:r>
            <a:r>
              <a:rPr dirty="0" err="1"/>
              <a:t>групп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b="0" dirty="0"/>
              <a:t>в </a:t>
            </a:r>
            <a:r>
              <a:rPr b="0" dirty="0" err="1"/>
              <a:t>соответствии</a:t>
            </a:r>
            <a:r>
              <a:rPr b="0" dirty="0"/>
              <a:t> с </a:t>
            </a:r>
            <a:r>
              <a:rPr b="0" dirty="0" err="1"/>
              <a:t>законодательством</a:t>
            </a:r>
            <a:r>
              <a:rPr b="0" dirty="0"/>
              <a:t> </a:t>
            </a:r>
            <a:r>
              <a:rPr b="0" dirty="0" err="1"/>
              <a:t>Российской</a:t>
            </a:r>
            <a:r>
              <a:rPr b="0" dirty="0"/>
              <a:t> </a:t>
            </a:r>
            <a:r>
              <a:rPr b="0" dirty="0" err="1"/>
              <a:t>Федерации</a:t>
            </a:r>
            <a:r>
              <a:rPr b="0" dirty="0"/>
              <a:t>.</a:t>
            </a:r>
          </a:p>
          <a:p>
            <a:pPr marL="426719" indent="-426719" defTabSz="355600">
              <a:buSzPct val="100000"/>
              <a:buFont typeface="Menlo"/>
              <a:buChar char="•"/>
              <a:defRPr sz="2300" b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>
                <a:solidFill>
                  <a:srgbClr val="FF0000"/>
                </a:solidFill>
              </a:rPr>
              <a:t>5</a:t>
            </a:r>
            <a:r>
              <a:rPr dirty="0">
                <a:solidFill>
                  <a:srgbClr val="FF0000"/>
                </a:solidFill>
              </a:rPr>
              <a:t>. </a:t>
            </a:r>
            <a:r>
              <a:rPr dirty="0" err="1">
                <a:solidFill>
                  <a:srgbClr val="FF0000"/>
                </a:solidFill>
              </a:rPr>
              <a:t>Диспансерное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наблюдение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представляет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собой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динамическое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наблюдение</a:t>
            </a:r>
            <a:r>
              <a:rPr dirty="0">
                <a:solidFill>
                  <a:srgbClr val="FF0000"/>
                </a:solidFill>
              </a:rPr>
              <a:t>, в </a:t>
            </a:r>
            <a:r>
              <a:rPr dirty="0" err="1">
                <a:solidFill>
                  <a:srgbClr val="FF0000"/>
                </a:solidFill>
              </a:rPr>
              <a:t>том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числе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необходимое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обследование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за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состоянием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здоровья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лиц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chemeClr val="tx2"/>
                </a:solidFill>
              </a:rPr>
              <a:t>страдающих</a:t>
            </a:r>
            <a:r>
              <a:rPr dirty="0">
                <a:solidFill>
                  <a:schemeClr val="tx2"/>
                </a:solidFill>
              </a:rPr>
              <a:t> </a:t>
            </a:r>
            <a:r>
              <a:rPr dirty="0" err="1">
                <a:solidFill>
                  <a:schemeClr val="tx2"/>
                </a:solidFill>
              </a:rPr>
              <a:t>хроническими</a:t>
            </a:r>
            <a:r>
              <a:rPr dirty="0">
                <a:solidFill>
                  <a:schemeClr val="tx2"/>
                </a:solidFill>
              </a:rPr>
              <a:t> </a:t>
            </a:r>
            <a:r>
              <a:rPr dirty="0" err="1">
                <a:solidFill>
                  <a:schemeClr val="tx2"/>
                </a:solidFill>
              </a:rPr>
              <a:t>заболеваниями</a:t>
            </a:r>
            <a:r>
              <a:rPr dirty="0">
                <a:solidFill>
                  <a:schemeClr val="tx2"/>
                </a:solidFill>
              </a:rPr>
              <a:t>, </a:t>
            </a:r>
            <a:r>
              <a:rPr dirty="0" err="1">
                <a:solidFill>
                  <a:schemeClr val="tx2"/>
                </a:solidFill>
              </a:rPr>
              <a:t>функциональными</a:t>
            </a:r>
            <a:r>
              <a:rPr dirty="0">
                <a:solidFill>
                  <a:schemeClr val="tx2"/>
                </a:solidFill>
              </a:rPr>
              <a:t> </a:t>
            </a:r>
            <a:r>
              <a:rPr dirty="0" err="1">
                <a:solidFill>
                  <a:schemeClr val="tx2"/>
                </a:solidFill>
              </a:rPr>
              <a:t>расстройствами</a:t>
            </a:r>
            <a:r>
              <a:rPr dirty="0">
                <a:solidFill>
                  <a:schemeClr val="tx2"/>
                </a:solidFill>
              </a:rPr>
              <a:t>, </a:t>
            </a:r>
            <a:r>
              <a:rPr dirty="0" err="1">
                <a:solidFill>
                  <a:schemeClr val="tx2"/>
                </a:solidFill>
              </a:rPr>
              <a:t>иными</a:t>
            </a:r>
            <a:r>
              <a:rPr dirty="0">
                <a:solidFill>
                  <a:schemeClr val="tx2"/>
                </a:solidFill>
              </a:rPr>
              <a:t> </a:t>
            </a:r>
            <a:r>
              <a:rPr dirty="0" err="1">
                <a:solidFill>
                  <a:schemeClr val="tx2"/>
                </a:solidFill>
              </a:rPr>
              <a:t>состояниями</a:t>
            </a:r>
            <a:r>
              <a:rPr dirty="0">
                <a:solidFill>
                  <a:schemeClr val="tx2"/>
                </a:solidFill>
              </a:rPr>
              <a:t>, в </a:t>
            </a:r>
            <a:r>
              <a:rPr dirty="0" err="1">
                <a:solidFill>
                  <a:schemeClr val="tx2"/>
                </a:solidFill>
              </a:rPr>
              <a:t>целях</a:t>
            </a:r>
            <a:r>
              <a:rPr dirty="0">
                <a:solidFill>
                  <a:schemeClr val="tx2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своевременного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выявления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предупреждения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осложнений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обострений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заболеваний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иных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патологических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состояний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их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профилактики</a:t>
            </a:r>
            <a:r>
              <a:rPr dirty="0">
                <a:solidFill>
                  <a:srgbClr val="FF0000"/>
                </a:solidFill>
              </a:rPr>
              <a:t> и </a:t>
            </a:r>
            <a:r>
              <a:rPr dirty="0" err="1">
                <a:solidFill>
                  <a:srgbClr val="FF0000"/>
                </a:solidFill>
              </a:rPr>
              <a:t>осуществления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медицинской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реабилитации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указанных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лиц</a:t>
            </a:r>
            <a:r>
              <a:rPr b="0" dirty="0">
                <a:solidFill>
                  <a:srgbClr val="FF0000"/>
                </a:solidFill>
              </a:rPr>
              <a:t>, </a:t>
            </a:r>
            <a:r>
              <a:rPr b="0" dirty="0" err="1"/>
              <a:t>проводимое</a:t>
            </a:r>
            <a:r>
              <a:rPr b="0" dirty="0"/>
              <a:t> в </a:t>
            </a:r>
            <a:r>
              <a:rPr b="0" dirty="0" err="1"/>
              <a:t>порядке</a:t>
            </a:r>
            <a:r>
              <a:rPr b="0" dirty="0"/>
              <a:t>, </a:t>
            </a:r>
            <a:r>
              <a:rPr b="0" dirty="0" err="1"/>
              <a:t>установленном</a:t>
            </a:r>
            <a:r>
              <a:rPr b="0" dirty="0"/>
              <a:t> </a:t>
            </a:r>
            <a:r>
              <a:rPr b="0" dirty="0" err="1"/>
              <a:t>уполномоченным</a:t>
            </a:r>
            <a:r>
              <a:rPr b="0" dirty="0"/>
              <a:t> </a:t>
            </a:r>
            <a:r>
              <a:rPr b="0" dirty="0" err="1"/>
              <a:t>федеральным</a:t>
            </a:r>
            <a:r>
              <a:rPr b="0" dirty="0"/>
              <a:t> </a:t>
            </a:r>
            <a:r>
              <a:rPr b="0" dirty="0" err="1"/>
              <a:t>органом</a:t>
            </a:r>
            <a:r>
              <a:rPr b="0" dirty="0"/>
              <a:t> </a:t>
            </a:r>
            <a:r>
              <a:rPr b="0" dirty="0" err="1"/>
              <a:t>исполнительной</a:t>
            </a:r>
            <a:r>
              <a:rPr b="0" dirty="0"/>
              <a:t> </a:t>
            </a:r>
            <a:r>
              <a:rPr b="0" dirty="0" err="1"/>
              <a:t>власти</a:t>
            </a:r>
            <a:r>
              <a:rPr b="0" dirty="0"/>
              <a:t>.</a:t>
            </a:r>
          </a:p>
          <a:p>
            <a:pPr marL="426719" indent="-426719" defTabSz="355600">
              <a:buSzPct val="100000"/>
              <a:buFont typeface="Menlo"/>
              <a:buChar char="•"/>
              <a:defRPr sz="2300" b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6. </a:t>
            </a:r>
            <a:r>
              <a:rPr dirty="0"/>
              <a:t>В </a:t>
            </a:r>
            <a:r>
              <a:rPr dirty="0" err="1"/>
              <a:t>случаях</a:t>
            </a:r>
            <a:r>
              <a:rPr dirty="0"/>
              <a:t>, </a:t>
            </a:r>
            <a:r>
              <a:rPr dirty="0" err="1"/>
              <a:t>установленных</a:t>
            </a:r>
            <a:r>
              <a:rPr dirty="0"/>
              <a:t> </a:t>
            </a:r>
            <a:r>
              <a:rPr dirty="0" err="1"/>
              <a:t>законодательством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, </a:t>
            </a:r>
            <a:r>
              <a:rPr dirty="0" err="1"/>
              <a:t>прохождение</a:t>
            </a:r>
            <a:r>
              <a:rPr dirty="0"/>
              <a:t> и </a:t>
            </a:r>
            <a:r>
              <a:rPr dirty="0" err="1"/>
              <a:t>проведение</a:t>
            </a:r>
            <a:r>
              <a:rPr dirty="0"/>
              <a:t> </a:t>
            </a:r>
            <a:r>
              <a:rPr dirty="0" err="1"/>
              <a:t>медицинских</a:t>
            </a:r>
            <a:r>
              <a:rPr dirty="0"/>
              <a:t> </a:t>
            </a:r>
            <a:r>
              <a:rPr dirty="0" err="1"/>
              <a:t>осмотров</a:t>
            </a:r>
            <a:r>
              <a:rPr dirty="0"/>
              <a:t>, </a:t>
            </a:r>
            <a:r>
              <a:rPr dirty="0" err="1"/>
              <a:t>диспансеризации</a:t>
            </a:r>
            <a:r>
              <a:rPr dirty="0"/>
              <a:t> и </a:t>
            </a:r>
            <a:r>
              <a:rPr dirty="0" err="1"/>
              <a:t>диспансерного</a:t>
            </a:r>
            <a:r>
              <a:rPr dirty="0"/>
              <a:t> </a:t>
            </a:r>
            <a:r>
              <a:rPr dirty="0" err="1"/>
              <a:t>наблюдения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обязательными</a:t>
            </a:r>
            <a:r>
              <a:rPr dirty="0"/>
              <a:t>.</a:t>
            </a:r>
          </a:p>
          <a:p>
            <a:pPr marL="426719" indent="-426719" defTabSz="355600">
              <a:buSzPct val="100000"/>
              <a:buFont typeface="Menlo"/>
              <a:buChar char="•"/>
              <a:defRPr sz="23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7. </a:t>
            </a:r>
            <a:r>
              <a:rPr dirty="0" err="1"/>
              <a:t>Порядок</a:t>
            </a:r>
            <a:r>
              <a:rPr dirty="0"/>
              <a:t> </a:t>
            </a:r>
            <a:r>
              <a:rPr dirty="0" err="1"/>
              <a:t>проведения</a:t>
            </a:r>
            <a:r>
              <a:rPr dirty="0"/>
              <a:t> </a:t>
            </a:r>
            <a:r>
              <a:rPr dirty="0" err="1"/>
              <a:t>медицинских</a:t>
            </a:r>
            <a:r>
              <a:rPr dirty="0"/>
              <a:t> </a:t>
            </a:r>
            <a:r>
              <a:rPr dirty="0" err="1"/>
              <a:t>осмотров</a:t>
            </a:r>
            <a:r>
              <a:rPr dirty="0"/>
              <a:t>, </a:t>
            </a:r>
            <a:r>
              <a:rPr dirty="0" err="1"/>
              <a:t>диспансеризации</a:t>
            </a:r>
            <a:r>
              <a:rPr dirty="0"/>
              <a:t>, </a:t>
            </a:r>
            <a:r>
              <a:rPr dirty="0" err="1"/>
              <a:t>диспансерного</a:t>
            </a:r>
            <a:r>
              <a:rPr dirty="0"/>
              <a:t> </a:t>
            </a:r>
            <a:r>
              <a:rPr dirty="0" err="1"/>
              <a:t>наблюдения</a:t>
            </a:r>
            <a:r>
              <a:rPr dirty="0"/>
              <a:t> и </a:t>
            </a:r>
            <a:r>
              <a:rPr dirty="0" err="1"/>
              <a:t>перечень</a:t>
            </a:r>
            <a:r>
              <a:rPr dirty="0"/>
              <a:t> </a:t>
            </a:r>
            <a:r>
              <a:rPr dirty="0" err="1"/>
              <a:t>включаемых</a:t>
            </a:r>
            <a:r>
              <a:rPr dirty="0"/>
              <a:t> в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исследований</a:t>
            </a:r>
            <a:r>
              <a:rPr dirty="0"/>
              <a:t> </a:t>
            </a:r>
            <a:r>
              <a:rPr dirty="0" err="1"/>
              <a:t>утверждаются</a:t>
            </a:r>
            <a:r>
              <a:rPr dirty="0"/>
              <a:t> </a:t>
            </a:r>
            <a:r>
              <a:rPr dirty="0" err="1"/>
              <a:t>уполномоченным</a:t>
            </a:r>
            <a:r>
              <a:rPr dirty="0"/>
              <a:t> </a:t>
            </a:r>
            <a:r>
              <a:rPr dirty="0" err="1"/>
              <a:t>федеральным</a:t>
            </a:r>
            <a:r>
              <a:rPr dirty="0"/>
              <a:t> </a:t>
            </a:r>
            <a:r>
              <a:rPr dirty="0" err="1"/>
              <a:t>органом</a:t>
            </a:r>
            <a:r>
              <a:rPr dirty="0"/>
              <a:t> </a:t>
            </a:r>
            <a:r>
              <a:rPr dirty="0" err="1"/>
              <a:t>исполнительной</a:t>
            </a:r>
            <a:r>
              <a:rPr dirty="0"/>
              <a:t> </a:t>
            </a:r>
            <a:r>
              <a:rPr dirty="0" err="1"/>
              <a:t>власти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150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Содержимое 4"/>
          <p:cNvGraphicFramePr/>
          <p:nvPr/>
        </p:nvGraphicFramePr>
        <p:xfrm>
          <a:off x="637313" y="3323342"/>
          <a:ext cx="11730169" cy="453319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066379"/>
                <a:gridCol w="1066379"/>
                <a:gridCol w="1066379"/>
                <a:gridCol w="1066379"/>
                <a:gridCol w="1066379"/>
                <a:gridCol w="1066379"/>
                <a:gridCol w="1098281"/>
                <a:gridCol w="1034477"/>
                <a:gridCol w="1066379"/>
                <a:gridCol w="1066379"/>
                <a:gridCol w="1066379"/>
              </a:tblGrid>
              <a:tr h="1511066">
                <a:tc>
                  <a:txBody>
                    <a:bodyPr/>
                    <a:lstStyle/>
                    <a:p>
                      <a:pPr defTabSz="914400">
                        <a:defRPr sz="31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511066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41,6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41,5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45,4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47,3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47,3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47,2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49,5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50,1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52,6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1511066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РФ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46,7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47,8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49,7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50,5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50,8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53,7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54,7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sp>
        <p:nvSpPr>
          <p:cNvPr id="197" name="Показатели раннего выявления ЗНО"/>
          <p:cNvSpPr txBox="1"/>
          <p:nvPr/>
        </p:nvSpPr>
        <p:spPr>
          <a:xfrm>
            <a:off x="1567364" y="572764"/>
            <a:ext cx="1017024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Показатели раннего выявления ЗНО</a:t>
            </a:r>
            <a:br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оказатели активного выявления ЗНО"/>
          <p:cNvSpPr txBox="1"/>
          <p:nvPr/>
        </p:nvSpPr>
        <p:spPr>
          <a:xfrm>
            <a:off x="1262499" y="915664"/>
            <a:ext cx="1077997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Показатели активного выявления ЗНО</a:t>
            </a:r>
          </a:p>
        </p:txBody>
      </p:sp>
      <p:graphicFrame>
        <p:nvGraphicFramePr>
          <p:cNvPr id="200" name="Содержимое 5"/>
          <p:cNvGraphicFramePr/>
          <p:nvPr/>
        </p:nvGraphicFramePr>
        <p:xfrm>
          <a:off x="592518" y="3407489"/>
          <a:ext cx="11819763" cy="4815733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074524"/>
                <a:gridCol w="1074524"/>
                <a:gridCol w="1074524"/>
                <a:gridCol w="1074524"/>
                <a:gridCol w="1045401"/>
                <a:gridCol w="1103646"/>
                <a:gridCol w="1074524"/>
                <a:gridCol w="1074524"/>
                <a:gridCol w="1074524"/>
                <a:gridCol w="1074524"/>
                <a:gridCol w="1074524"/>
              </a:tblGrid>
              <a:tr h="1619916">
                <a:tc>
                  <a:txBody>
                    <a:bodyPr/>
                    <a:lstStyle/>
                    <a:p>
                      <a:pPr algn="l" defTabSz="914400">
                        <a:defRPr sz="31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449120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27,8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1746697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РФ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25,8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Сведения о смотровых кабинетах"/>
          <p:cNvSpPr txBox="1"/>
          <p:nvPr/>
        </p:nvSpPr>
        <p:spPr>
          <a:xfrm>
            <a:off x="1853586" y="532248"/>
            <a:ext cx="929762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смотровых кабинет</a:t>
            </a:r>
            <a:r>
              <a:rPr sz="4400"/>
              <a:t>ах</a:t>
            </a:r>
          </a:p>
        </p:txBody>
      </p:sp>
      <p:graphicFrame>
        <p:nvGraphicFramePr>
          <p:cNvPr id="203" name="Содержимое 4"/>
          <p:cNvGraphicFramePr/>
          <p:nvPr/>
        </p:nvGraphicFramePr>
        <p:xfrm>
          <a:off x="638152" y="2327023"/>
          <a:ext cx="11728493" cy="512495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783496"/>
                <a:gridCol w="1408192"/>
                <a:gridCol w="1307606"/>
                <a:gridCol w="1307606"/>
                <a:gridCol w="1475417"/>
                <a:gridCol w="1446176"/>
              </a:tblGrid>
              <a:tr h="540239">
                <a:tc>
                  <a:txBody>
                    <a:bodyPr/>
                    <a:lstStyle/>
                    <a:p>
                      <a:pPr algn="l" defTabSz="914400">
                        <a:defRPr sz="26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915903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Количество МО, имеющих смотровые кабинеты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522351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Кол-во смотровых кабинетов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547012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Штаты смотровых кабинетов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45,75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39,75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48,75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553114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Занятые должности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43,25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37,5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43,0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595203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Физические лица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898014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Осмотрено в смотровых кабинетах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162064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162313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160799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178106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149507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553114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Нагрузка на 1 кабинет в день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Сведения о ФАП"/>
          <p:cNvSpPr txBox="1"/>
          <p:nvPr/>
        </p:nvSpPr>
        <p:spPr>
          <a:xfrm>
            <a:off x="4143902" y="532248"/>
            <a:ext cx="471699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Сведения о ФАП</a:t>
            </a:r>
          </a:p>
        </p:txBody>
      </p:sp>
      <p:graphicFrame>
        <p:nvGraphicFramePr>
          <p:cNvPr id="206" name="Содержимое 4"/>
          <p:cNvGraphicFramePr/>
          <p:nvPr/>
        </p:nvGraphicFramePr>
        <p:xfrm>
          <a:off x="638153" y="2801941"/>
          <a:ext cx="11728493" cy="305751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783496"/>
                <a:gridCol w="1408192"/>
                <a:gridCol w="1307606"/>
                <a:gridCol w="1307606"/>
                <a:gridCol w="1475417"/>
                <a:gridCol w="1446176"/>
              </a:tblGrid>
              <a:tr h="540239">
                <a:tc>
                  <a:txBody>
                    <a:bodyPr/>
                    <a:lstStyle/>
                    <a:p>
                      <a:pPr algn="l" defTabSz="914400">
                        <a:defRPr sz="26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721251">
                <a:tc gridSpan="5"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Число средних медицинских работников ФАПов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898014">
                <a:tc gridSpan="5"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Средняя численность сельского на селения на 1 медицинского работника ФАПа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</a:tr>
              <a:tr h="898014">
                <a:tc gridSpan="3"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Необходимость целевого онкологического осмотра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человека в день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7" name="Для обеспечения целевого онкологического осмотра всего прикрепленного населения - необходимо осматривать 4 человека в день!!!"/>
          <p:cNvSpPr txBox="1">
            <a:spLocks noGrp="1"/>
          </p:cNvSpPr>
          <p:nvPr>
            <p:ph type="body" sz="half" idx="1"/>
          </p:nvPr>
        </p:nvSpPr>
        <p:spPr>
          <a:xfrm>
            <a:off x="769813" y="6854576"/>
            <a:ext cx="11465174" cy="2534693"/>
          </a:xfrm>
          <a:prstGeom prst="rect">
            <a:avLst/>
          </a:prstGeom>
        </p:spPr>
        <p:txBody>
          <a:bodyPr/>
          <a:lstStyle>
            <a:lvl1pPr algn="ctr" defTabSz="348488">
              <a:defRPr sz="4116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Для обеспечения целевого онкологического осмотра всего прикрепленного населения - необходимо осматривать 4 человека в день!!!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Цель и показатели регионального проекта"/>
          <p:cNvSpPr txBox="1"/>
          <p:nvPr/>
        </p:nvSpPr>
        <p:spPr>
          <a:xfrm>
            <a:off x="799271" y="325114"/>
            <a:ext cx="1170643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Цель</a:t>
            </a:r>
            <a:r>
              <a:rPr dirty="0"/>
              <a:t> и </a:t>
            </a:r>
            <a:r>
              <a:rPr dirty="0" err="1"/>
              <a:t>показатели</a:t>
            </a:r>
            <a:r>
              <a:rPr dirty="0"/>
              <a:t> </a:t>
            </a:r>
            <a:r>
              <a:rPr dirty="0" err="1"/>
              <a:t>регионального</a:t>
            </a:r>
            <a:r>
              <a:rPr dirty="0"/>
              <a:t> </a:t>
            </a:r>
            <a:r>
              <a:rPr dirty="0" err="1"/>
              <a:t>проекта</a:t>
            </a:r>
            <a:endParaRPr dirty="0"/>
          </a:p>
        </p:txBody>
      </p:sp>
      <p:graphicFrame>
        <p:nvGraphicFramePr>
          <p:cNvPr id="216" name="Объект 5"/>
          <p:cNvGraphicFramePr/>
          <p:nvPr>
            <p:extLst>
              <p:ext uri="{D42A27DB-BD31-4B8C-83A1-F6EECF244321}">
                <p14:modId xmlns:p14="http://schemas.microsoft.com/office/powerpoint/2010/main" val="2436417966"/>
              </p:ext>
            </p:extLst>
          </p:nvPr>
        </p:nvGraphicFramePr>
        <p:xfrm>
          <a:off x="410418" y="1401468"/>
          <a:ext cx="12276882" cy="791398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27022"/>
                <a:gridCol w="3736444"/>
                <a:gridCol w="1067555"/>
                <a:gridCol w="1000750"/>
                <a:gridCol w="1224082"/>
                <a:gridCol w="719388"/>
                <a:gridCol w="719388"/>
                <a:gridCol w="680940"/>
                <a:gridCol w="680135"/>
                <a:gridCol w="668918"/>
                <a:gridCol w="676130"/>
                <a:gridCol w="676130"/>
              </a:tblGrid>
              <a:tr h="720461">
                <a:tc gridSpan="1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Цель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снижение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смертности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новообразований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в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том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числе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злокачественных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197,7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случаев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100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тыс</a:t>
                      </a:r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 </a:t>
                      </a:r>
                      <a:r>
                        <a:rPr sz="17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населения</a:t>
                      </a:r>
                      <a:endParaRPr sz="17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889">
                <a:tc rowSpan="3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№ п/п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3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показателя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3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Тип показателя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Базовое значение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Период, год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7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820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Значение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Дата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9306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Снижение смертности от новообразований, в том числе от злокачественных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основной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239,9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229,9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224,2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218,6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213,1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207,7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197,7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209306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 злокачественных новообразований, выявленных на ранних стадиях (I-II стадии), %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дополни-тельный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517652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Удельный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вес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больных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со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злокачественными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новообразованиями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состоящих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учете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5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лет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и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более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%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дополни-тельный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56,8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57,2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63881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Показатель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одногодичной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летальности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больных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со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злокачественными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новообразованиями</a:t>
                      </a: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дополни-тельный</a:t>
                      </a:r>
                      <a:endParaRPr sz="17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25,1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24,2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23,3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913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Мужчина"/>
          <p:cNvSpPr/>
          <p:nvPr/>
        </p:nvSpPr>
        <p:spPr>
          <a:xfrm>
            <a:off x="1837304" y="6585351"/>
            <a:ext cx="779997" cy="2104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700">
                <a:solidFill>
                  <a:srgbClr val="01DE1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0" name="Мужчина"/>
          <p:cNvSpPr/>
          <p:nvPr/>
        </p:nvSpPr>
        <p:spPr>
          <a:xfrm>
            <a:off x="4859904" y="6585351"/>
            <a:ext cx="779997" cy="2104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700">
                <a:solidFill>
                  <a:srgbClr val="01DE1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1" name="Мужчина"/>
          <p:cNvSpPr/>
          <p:nvPr/>
        </p:nvSpPr>
        <p:spPr>
          <a:xfrm>
            <a:off x="7882504" y="6585351"/>
            <a:ext cx="779997" cy="2104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700">
                <a:solidFill>
                  <a:srgbClr val="01DE1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2" name="Мужчина"/>
          <p:cNvSpPr/>
          <p:nvPr/>
        </p:nvSpPr>
        <p:spPr>
          <a:xfrm>
            <a:off x="10905104" y="6585351"/>
            <a:ext cx="779997" cy="2104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700">
                <a:solidFill>
                  <a:srgbClr val="01DE1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3" name="4"/>
          <p:cNvSpPr txBox="1"/>
          <p:nvPr/>
        </p:nvSpPr>
        <p:spPr>
          <a:xfrm>
            <a:off x="4655991" y="660399"/>
            <a:ext cx="3692818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4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Недостатки работы смотровых кабинетов"/>
          <p:cNvSpPr txBox="1">
            <a:spLocks noGrp="1"/>
          </p:cNvSpPr>
          <p:nvPr>
            <p:ph type="title"/>
          </p:nvPr>
        </p:nvSpPr>
        <p:spPr>
          <a:xfrm>
            <a:off x="1231900" y="-315471"/>
            <a:ext cx="10541000" cy="2628901"/>
          </a:xfrm>
          <a:prstGeom prst="rect">
            <a:avLst/>
          </a:prstGeom>
        </p:spPr>
        <p:txBody>
          <a:bodyPr anchor="ctr"/>
          <a:lstStyle>
            <a:lvl1pPr algn="ctr" defTabSz="914400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Недостатки работы смотровых кабинетов</a:t>
            </a:r>
          </a:p>
        </p:txBody>
      </p:sp>
      <p:sp>
        <p:nvSpPr>
          <p:cNvPr id="219" name="Низкая нагрузка (норматив осмотров – 4 человека в час, при полном рабочем дне – 32-40 человек)…"/>
          <p:cNvSpPr txBox="1"/>
          <p:nvPr/>
        </p:nvSpPr>
        <p:spPr>
          <a:xfrm>
            <a:off x="609714" y="2231398"/>
            <a:ext cx="11785372" cy="621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899" indent="-342899" algn="l" defTabSz="9144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41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Низкая нагрузка (норматив осмотров – 4 человека в час, при полном рабочем дне – 32-40 человек)</a:t>
            </a:r>
          </a:p>
          <a:p>
            <a:pPr marL="342899" indent="-342899" algn="l" defTabSz="9144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41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Разделение смотровых кабинетов на мужские и женские</a:t>
            </a:r>
          </a:p>
          <a:p>
            <a:pPr marL="342899" indent="-342899" algn="l" defTabSz="9144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41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Отсутствие квалифицированных кадров среднего медицинского персонала (работают совместители, к работе привлекаются врачи, алгоритм осмотров не соответствует современным требованиям)</a:t>
            </a:r>
          </a:p>
          <a:p>
            <a:pPr marL="342899" indent="-342899" algn="l" defTabSz="9144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41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Низкая эффективность осмотров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Цель и показатели регионального проекта"/>
          <p:cNvSpPr txBox="1"/>
          <p:nvPr/>
        </p:nvSpPr>
        <p:spPr>
          <a:xfrm>
            <a:off x="799271" y="915664"/>
            <a:ext cx="1170643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Цель и показатели регионального проекта</a:t>
            </a:r>
          </a:p>
        </p:txBody>
      </p:sp>
      <p:graphicFrame>
        <p:nvGraphicFramePr>
          <p:cNvPr id="216" name="Объект 5"/>
          <p:cNvGraphicFramePr/>
          <p:nvPr/>
        </p:nvGraphicFramePr>
        <p:xfrm>
          <a:off x="734268" y="1801518"/>
          <a:ext cx="11706424" cy="754271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7180"/>
                <a:gridCol w="3562826"/>
                <a:gridCol w="1017950"/>
                <a:gridCol w="954249"/>
                <a:gridCol w="1167204"/>
                <a:gridCol w="685961"/>
                <a:gridCol w="685961"/>
                <a:gridCol w="649299"/>
                <a:gridCol w="648532"/>
                <a:gridCol w="637836"/>
                <a:gridCol w="644713"/>
                <a:gridCol w="644713"/>
              </a:tblGrid>
              <a:tr h="686662">
                <a:tc gridSpan="1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Цель снижение смертности от новообразований, в том числе от злокачественных до 197,7 случаев на 100 тыс. населения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959">
                <a:tc rowSpan="3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№ п/п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3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показателя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3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Тип показателя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Базовое значение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Период, год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781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Значение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Дата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2574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Снижение смертности от новообразований, в том числе от злокачественных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основной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239,9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229,9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224,2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218,6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213,1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207,7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197,7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152574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Доля злокачественных новообразований, выявленных на ранних стадиях (I-II стадии), %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дополни-тельный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446454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Удельный вес больных со злокачественными новообразованиями, состоящих на учете 5 лет и более, %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дополни-тельный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56,8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57,2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58,0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  <a:tr h="1561928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Показатель одногодичной летальности больных со злокачественными новообразованиями, 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дополни-тельный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25,1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31.12.2017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24,2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23,3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21,5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20,6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49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Обязанности врача первичного онкологического кабинета…"/>
          <p:cNvSpPr txBox="1">
            <a:spLocks noGrp="1"/>
          </p:cNvSpPr>
          <p:nvPr>
            <p:ph type="title"/>
          </p:nvPr>
        </p:nvSpPr>
        <p:spPr>
          <a:xfrm>
            <a:off x="438100" y="558800"/>
            <a:ext cx="12128600" cy="12540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309625">
              <a:defRPr sz="3444"/>
            </a:pPr>
            <a:r>
              <a:t>Обязанности врача первичного онкологического кабинета </a:t>
            </a:r>
          </a:p>
          <a:p>
            <a:pPr algn="ctr" defTabSz="309625">
              <a:defRPr sz="3444"/>
            </a:pPr>
            <a:r>
              <a:t>Приказ №915</a:t>
            </a:r>
          </a:p>
        </p:txBody>
      </p:sp>
      <p:sp>
        <p:nvSpPr>
          <p:cNvPr id="171" name="консультативная помощь врачам, осуществляющим первичную врачебную медико-санитарную помощь больным с онкологическими заболеваниями, контроль за проведением их симптоматического лечения;…"/>
          <p:cNvSpPr txBox="1">
            <a:spLocks noGrp="1"/>
          </p:cNvSpPr>
          <p:nvPr>
            <p:ph type="body" idx="1"/>
          </p:nvPr>
        </p:nvSpPr>
        <p:spPr>
          <a:xfrm>
            <a:off x="404266" y="1623714"/>
            <a:ext cx="12196268" cy="7801820"/>
          </a:xfrm>
          <a:prstGeom prst="rect">
            <a:avLst/>
          </a:prstGeom>
        </p:spPr>
        <p:txBody>
          <a:bodyPr anchor="ctr"/>
          <a:lstStyle/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консультативная помощь врачам, осуществляющим первичную врачебную медико-санитарную помощь больным с онкологическими заболеваниями, контроль за проведением их симптоматического лечения;</a:t>
            </a:r>
          </a:p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осуществление динамического наблюдения в соответствии с рекомендациями врача-онколога за больными с онкологическими заболеваниями, получающими лекарственную противоопухолевую терапию, проводимую в онкологическом диспансере</a:t>
            </a:r>
          </a:p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учет больных с онкологическими заболеваниями;</a:t>
            </a:r>
          </a:p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00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консультативная и методическая помощь специалистам медицинских организаций, оказывающим первичную медико-санитарную помощь, при проведении профилактических осмотров, диспансеризации больных с предопухолевыми и хроническими заболеваниями; </a:t>
            </a:r>
          </a:p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санитарно-гигиеническое просвещение населения; </a:t>
            </a:r>
          </a:p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000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анализ диагностических ошибок и причин запущенности онкологических заболеваний с врачами-терапевтами, врачами-терапевтами участковыми, врачами общей практики (семейный врач), а также врачами-специалистами; </a:t>
            </a:r>
          </a:p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участие в оформлении медицинских документов больных со злокачественными новообразованиями для направления на медико-социальную экспертизу;</a:t>
            </a:r>
          </a:p>
          <a:p>
            <a:pPr marL="342900" indent="-342900" defTabSz="9144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ведение учетной и отчетной документации, предоставление отчетов о деятельности в установленном порядке, ведение регионального сегмента Федерального ракового регистра, сбор данных для регистров, ведение которых предусмотрено законодательством Российской Федерации;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Федеральный закон об основах охраны здоровья  граждан в Российской Федерации   ( в редакции Федеральных законов от 25.06.12 № 89-ФЗ, от 25.06.12 № 93-ФЗ)"/>
          <p:cNvSpPr txBox="1">
            <a:spLocks noGrp="1"/>
          </p:cNvSpPr>
          <p:nvPr>
            <p:ph type="title"/>
          </p:nvPr>
        </p:nvSpPr>
        <p:spPr>
          <a:xfrm>
            <a:off x="438100" y="558800"/>
            <a:ext cx="12128600" cy="12540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338835">
              <a:defRPr sz="3770"/>
            </a:pPr>
            <a:r>
              <a:t>Федеральный закон об основах охраны здоровья</a:t>
            </a:r>
            <a:br/>
            <a:r>
              <a:t> граждан в Российской Федерации </a:t>
            </a:r>
            <a:br/>
            <a:r>
              <a:rPr sz="812"/>
              <a:t> ( в редакции Федеральных законов от 25.06.12 № 89-ФЗ, от 25.06.12 № 93-ФЗ)</a:t>
            </a:r>
          </a:p>
        </p:txBody>
      </p:sp>
      <p:sp>
        <p:nvSpPr>
          <p:cNvPr id="174" name="Статья 46. Медицинские осмотры, диспансеризация…"/>
          <p:cNvSpPr txBox="1">
            <a:spLocks noGrp="1"/>
          </p:cNvSpPr>
          <p:nvPr>
            <p:ph type="body" idx="1"/>
          </p:nvPr>
        </p:nvSpPr>
        <p:spPr>
          <a:xfrm>
            <a:off x="404266" y="1623714"/>
            <a:ext cx="12196268" cy="7801820"/>
          </a:xfrm>
          <a:prstGeom prst="rect">
            <a:avLst/>
          </a:prstGeom>
        </p:spPr>
        <p:txBody>
          <a:bodyPr anchor="ctr"/>
          <a:lstStyle/>
          <a:p>
            <a:pPr indent="325754" algn="just" defTabSz="868680">
              <a:spcBef>
                <a:spcPts val="200"/>
              </a:spcBef>
              <a:buFont typeface="Arial"/>
              <a:defRPr sz="1615" b="1" u="sng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Статья 46. Медицинские осмотры, диспансеризация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1. Медицинский осмотр представляет собой комплекс медицинских вмешательств, направленных на выявление патологических состояний, заболеваний и факторов риска их развития.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2. Видами медицинских осмотров являются: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b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0006"/>
                </a:solidFill>
              </a:rPr>
              <a:t>1) профилактический медицинский осмотр, проводимый в целях раннего (своевременного) выявления патологических состояний, заболеваний и факторов риска их развития,</a:t>
            </a:r>
            <a:r>
              <a:rPr b="0">
                <a:solidFill>
                  <a:srgbClr val="FF0006"/>
                </a:solidFill>
              </a:rPr>
              <a:t> </a:t>
            </a:r>
            <a:r>
              <a:rPr b="0"/>
              <a:t>немедицинского потребления наркотических средств и психотропных веществ, а также в целях формирования групп состояния здоровья и выработки рекомендаций для пациентов;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2) предварительный медицинский осмотр, проводимый при поступлении на работу или учебу в целях определения соответствия состояния здоровья работника поручаемой ему работе, соответствия учащегося требованиям к обучению;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3) периодический медицинский осмотр, проводимый с установленной периодичностью в целях динамического наблюдения за состоянием здоровья работников, учащихся, своевременного выявления начальных форм профессиональных заболеваний, ранних признаков воздействия вредных и (или) опасных производственных факторов рабочей среды, трудового, учебного процесса на состояние здоровья работников, учащихся, в целях формирования групп риска развития профессиональных заболеваний, выявления медицинских противопоказаний к осуществлению отдельных видов работ, продолжению учебы;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4) предсменные, предрейсовые медицинские осмотры, проводимые перед началом рабочего дня (смены, рейса) в целях выявления признаков воздействия вредных и (или) опасных производственных факторов, состояний и заболеваний, препятствующих выполнению трудовых обязанностей, в том числе алкогольного, наркотического или иного токсического опьянения и остаточных явлений такого опьянения;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5) послесменные, послерейсовые медицинские осмотры, проводимые по окончании рабочего дня (смены, рейса) в целях выявления признаков воздействия вредных и (или) опасных производственных факторов рабочей среды и трудового процесса на состояние здоровья работников, острого профессионального заболевания или отравления, признаков алкогольного, наркотического или иного токсического опьянения.</a:t>
            </a:r>
          </a:p>
          <a:p>
            <a:pPr indent="325754" algn="just" defTabSz="868680">
              <a:spcBef>
                <a:spcPts val="200"/>
              </a:spcBef>
              <a:buFont typeface="Arial"/>
              <a:defRPr sz="1615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3. </a:t>
            </a:r>
            <a:r>
              <a:rPr b="1"/>
              <a:t>В случаях, предусмотренных законодательством Российской Федерации, в отношении отдельных категорий граждан могут проводиться углубленные медицинские осмотры, представляющие собой периодические медицинские осмотры с расширенным перечнем участвующих в них врачей-специалистов и методов обследования</a:t>
            </a:r>
            <a: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Основные документы,  регламентирующие деятельность смотровых кабинетов"/>
          <p:cNvSpPr txBox="1">
            <a:spLocks noGrp="1"/>
          </p:cNvSpPr>
          <p:nvPr>
            <p:ph type="title"/>
          </p:nvPr>
        </p:nvSpPr>
        <p:spPr>
          <a:xfrm>
            <a:off x="438100" y="558800"/>
            <a:ext cx="12128600" cy="1254076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37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Основные документы,  регламентирующие деятельность смотровых кабинетов</a:t>
            </a:r>
          </a:p>
        </p:txBody>
      </p:sp>
      <p:sp>
        <p:nvSpPr>
          <p:cNvPr id="180" name="Приказ МЗ РФ от 12.09.97 № 270 «О мерах по улучшению организации онкологической помощи населению»:…"/>
          <p:cNvSpPr txBox="1">
            <a:spLocks noGrp="1"/>
          </p:cNvSpPr>
          <p:nvPr>
            <p:ph type="body" idx="1"/>
          </p:nvPr>
        </p:nvSpPr>
        <p:spPr>
          <a:xfrm>
            <a:off x="404266" y="1623714"/>
            <a:ext cx="12196268" cy="7801820"/>
          </a:xfrm>
          <a:prstGeom prst="rect">
            <a:avLst/>
          </a:prstGeom>
        </p:spPr>
        <p:txBody>
          <a:bodyPr anchor="ctr"/>
          <a:lstStyle/>
          <a:p>
            <a:pPr marL="342900" indent="-342900" defTabSz="9144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2700" b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Приказ</a:t>
            </a:r>
            <a:r>
              <a:rPr dirty="0"/>
              <a:t> МЗ РФ </a:t>
            </a:r>
            <a:r>
              <a:rPr dirty="0" err="1"/>
              <a:t>от</a:t>
            </a:r>
            <a:r>
              <a:rPr dirty="0"/>
              <a:t> 12.09.97 № 270 «О </a:t>
            </a:r>
            <a:r>
              <a:rPr dirty="0" err="1"/>
              <a:t>мерах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улучшению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онкологической</a:t>
            </a:r>
            <a:r>
              <a:rPr dirty="0"/>
              <a:t> </a:t>
            </a:r>
            <a:r>
              <a:rPr dirty="0" err="1"/>
              <a:t>помощи</a:t>
            </a:r>
            <a:r>
              <a:rPr dirty="0"/>
              <a:t> </a:t>
            </a:r>
            <a:r>
              <a:rPr dirty="0" err="1"/>
              <a:t>населению</a:t>
            </a:r>
            <a:r>
              <a:rPr dirty="0"/>
              <a:t>»:</a:t>
            </a:r>
          </a:p>
          <a:p>
            <a:pPr marL="342900" indent="-342900" defTabSz="914400">
              <a:lnSpc>
                <a:spcPct val="80000"/>
              </a:lnSpc>
              <a:spcBef>
                <a:spcPts val="400"/>
              </a:spcBef>
              <a:buFont typeface="Arial"/>
              <a:defRPr sz="27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«</a:t>
            </a:r>
            <a:r>
              <a:rPr dirty="0" err="1"/>
              <a:t>Основная</a:t>
            </a:r>
            <a:r>
              <a:rPr dirty="0"/>
              <a:t> </a:t>
            </a:r>
            <a:r>
              <a:rPr dirty="0" err="1"/>
              <a:t>проблема</a:t>
            </a:r>
            <a:r>
              <a:rPr dirty="0"/>
              <a:t> – </a:t>
            </a:r>
            <a:r>
              <a:rPr dirty="0" err="1"/>
              <a:t>позднее</a:t>
            </a:r>
            <a:r>
              <a:rPr dirty="0"/>
              <a:t> </a:t>
            </a:r>
            <a:r>
              <a:rPr dirty="0" err="1"/>
              <a:t>выявление</a:t>
            </a:r>
            <a:r>
              <a:rPr dirty="0"/>
              <a:t> ЗНО в </a:t>
            </a:r>
            <a:r>
              <a:rPr dirty="0" err="1"/>
              <a:t>амбулаторно-поликлинических</a:t>
            </a:r>
            <a:r>
              <a:rPr dirty="0"/>
              <a:t> </a:t>
            </a:r>
            <a:r>
              <a:rPr dirty="0" err="1"/>
              <a:t>учреждениях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обусловлено</a:t>
            </a:r>
            <a:r>
              <a:rPr dirty="0"/>
              <a:t> </a:t>
            </a:r>
            <a:r>
              <a:rPr dirty="0" err="1"/>
              <a:t>крайне</a:t>
            </a:r>
            <a:r>
              <a:rPr dirty="0"/>
              <a:t> </a:t>
            </a:r>
            <a:r>
              <a:rPr dirty="0" err="1"/>
              <a:t>недостаточным</a:t>
            </a:r>
            <a:r>
              <a:rPr dirty="0"/>
              <a:t> </a:t>
            </a:r>
            <a:r>
              <a:rPr dirty="0" err="1"/>
              <a:t>использованием</a:t>
            </a:r>
            <a:r>
              <a:rPr dirty="0"/>
              <a:t>  </a:t>
            </a:r>
            <a:r>
              <a:rPr dirty="0" err="1"/>
              <a:t>современных</a:t>
            </a:r>
            <a:r>
              <a:rPr dirty="0"/>
              <a:t> </a:t>
            </a:r>
            <a:r>
              <a:rPr dirty="0" err="1"/>
              <a:t>методов</a:t>
            </a:r>
            <a:r>
              <a:rPr dirty="0"/>
              <a:t> </a:t>
            </a:r>
            <a:r>
              <a:rPr dirty="0" err="1"/>
              <a:t>раннего</a:t>
            </a:r>
            <a:r>
              <a:rPr dirty="0"/>
              <a:t> </a:t>
            </a:r>
            <a:r>
              <a:rPr dirty="0" err="1"/>
              <a:t>выявления</a:t>
            </a:r>
            <a:r>
              <a:rPr dirty="0"/>
              <a:t> </a:t>
            </a:r>
            <a:r>
              <a:rPr dirty="0" err="1"/>
              <a:t>заболеваний</a:t>
            </a:r>
            <a:r>
              <a:rPr dirty="0"/>
              <a:t>, </a:t>
            </a:r>
            <a:r>
              <a:rPr dirty="0" err="1"/>
              <a:t>неэффективностью</a:t>
            </a:r>
            <a:r>
              <a:rPr dirty="0"/>
              <a:t> </a:t>
            </a:r>
            <a:r>
              <a:rPr dirty="0" err="1"/>
              <a:t>профилактических</a:t>
            </a:r>
            <a:r>
              <a:rPr dirty="0"/>
              <a:t> </a:t>
            </a:r>
            <a:r>
              <a:rPr dirty="0" err="1"/>
              <a:t>осмотров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, </a:t>
            </a:r>
            <a:r>
              <a:rPr dirty="0" err="1"/>
              <a:t>диспансерного</a:t>
            </a:r>
            <a:r>
              <a:rPr dirty="0"/>
              <a:t>  </a:t>
            </a:r>
            <a:r>
              <a:rPr dirty="0" err="1"/>
              <a:t>наблюдения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больными</a:t>
            </a:r>
            <a:r>
              <a:rPr dirty="0"/>
              <a:t> с </a:t>
            </a:r>
            <a:r>
              <a:rPr dirty="0" err="1"/>
              <a:t>хроническими</a:t>
            </a:r>
            <a:r>
              <a:rPr dirty="0"/>
              <a:t> и </a:t>
            </a:r>
            <a:r>
              <a:rPr dirty="0" err="1"/>
              <a:t>предопухолевыми</a:t>
            </a:r>
            <a:r>
              <a:rPr dirty="0"/>
              <a:t> </a:t>
            </a:r>
            <a:r>
              <a:rPr dirty="0" err="1"/>
              <a:t>заболеваниями</a:t>
            </a:r>
            <a:r>
              <a:rPr dirty="0"/>
              <a:t>, </a:t>
            </a:r>
            <a:r>
              <a:rPr dirty="0" err="1"/>
              <a:t>недостаточной</a:t>
            </a:r>
            <a:r>
              <a:rPr dirty="0"/>
              <a:t> </a:t>
            </a:r>
            <a:r>
              <a:rPr dirty="0" err="1"/>
              <a:t>онкологической</a:t>
            </a:r>
            <a:r>
              <a:rPr dirty="0"/>
              <a:t> </a:t>
            </a:r>
            <a:r>
              <a:rPr dirty="0" err="1"/>
              <a:t>настороженностью</a:t>
            </a:r>
            <a:r>
              <a:rPr dirty="0"/>
              <a:t> </a:t>
            </a:r>
            <a:r>
              <a:rPr dirty="0" err="1"/>
              <a:t>врачей</a:t>
            </a:r>
            <a:r>
              <a:rPr dirty="0"/>
              <a:t> </a:t>
            </a:r>
            <a:r>
              <a:rPr dirty="0" err="1"/>
              <a:t>основных</a:t>
            </a:r>
            <a:r>
              <a:rPr dirty="0"/>
              <a:t> </a:t>
            </a:r>
            <a:r>
              <a:rPr dirty="0" err="1"/>
              <a:t>клинических</a:t>
            </a:r>
            <a:r>
              <a:rPr dirty="0"/>
              <a:t> </a:t>
            </a:r>
            <a:r>
              <a:rPr dirty="0" err="1"/>
              <a:t>специальностей</a:t>
            </a:r>
            <a:r>
              <a:rPr dirty="0"/>
              <a:t>.</a:t>
            </a:r>
          </a:p>
          <a:p>
            <a:pPr marL="342900" indent="-342900" defTabSz="914400">
              <a:lnSpc>
                <a:spcPct val="80000"/>
              </a:lnSpc>
              <a:spcBef>
                <a:spcPts val="400"/>
              </a:spcBef>
              <a:buFont typeface="Arial"/>
              <a:defRPr sz="27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…</a:t>
            </a:r>
            <a:r>
              <a:rPr dirty="0" err="1"/>
              <a:t>Руководителям</a:t>
            </a:r>
            <a:r>
              <a:rPr dirty="0"/>
              <a:t> </a:t>
            </a:r>
            <a:r>
              <a:rPr dirty="0" err="1"/>
              <a:t>органов</a:t>
            </a:r>
            <a:r>
              <a:rPr dirty="0"/>
              <a:t> </a:t>
            </a:r>
            <a:r>
              <a:rPr dirty="0" err="1"/>
              <a:t>управления</a:t>
            </a:r>
            <a:r>
              <a:rPr dirty="0"/>
              <a:t> </a:t>
            </a:r>
            <a:r>
              <a:rPr dirty="0" err="1"/>
              <a:t>субъектов</a:t>
            </a:r>
            <a:r>
              <a:rPr dirty="0"/>
              <a:t> РФ:</a:t>
            </a:r>
          </a:p>
          <a:p>
            <a:pPr marL="342900" indent="-342900" defTabSz="914400">
              <a:lnSpc>
                <a:spcPct val="80000"/>
              </a:lnSpc>
              <a:spcBef>
                <a:spcPts val="400"/>
              </a:spcBef>
              <a:buFont typeface="Arial"/>
              <a:defRPr sz="27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1.2.В </a:t>
            </a:r>
            <a:r>
              <a:rPr dirty="0" err="1"/>
              <a:t>целях</a:t>
            </a:r>
            <a:r>
              <a:rPr dirty="0"/>
              <a:t> </a:t>
            </a:r>
            <a:r>
              <a:rPr dirty="0" err="1"/>
              <a:t>раннего</a:t>
            </a:r>
            <a:r>
              <a:rPr dirty="0"/>
              <a:t> </a:t>
            </a:r>
            <a:r>
              <a:rPr dirty="0" err="1"/>
              <a:t>выявления</a:t>
            </a:r>
            <a:r>
              <a:rPr dirty="0"/>
              <a:t> ЗНО </a:t>
            </a:r>
            <a:r>
              <a:rPr dirty="0" err="1"/>
              <a:t>обеспечить</a:t>
            </a:r>
            <a:r>
              <a:rPr dirty="0"/>
              <a:t>:</a:t>
            </a:r>
          </a:p>
          <a:p>
            <a:pPr marL="342900" indent="-342900" defTabSz="914400">
              <a:lnSpc>
                <a:spcPct val="80000"/>
              </a:lnSpc>
              <a:spcBef>
                <a:spcPts val="400"/>
              </a:spcBef>
              <a:buFont typeface="Arial"/>
              <a:defRPr sz="27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1.2.2. </a:t>
            </a:r>
            <a:r>
              <a:rPr dirty="0" err="1">
                <a:solidFill>
                  <a:srgbClr val="FF0000"/>
                </a:solidFill>
              </a:rPr>
              <a:t>Обязательное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обследование</a:t>
            </a:r>
            <a:r>
              <a:rPr dirty="0">
                <a:solidFill>
                  <a:srgbClr val="FF0000"/>
                </a:solidFill>
              </a:rPr>
              <a:t> в </a:t>
            </a:r>
            <a:r>
              <a:rPr dirty="0" err="1">
                <a:solidFill>
                  <a:srgbClr val="FF0000"/>
                </a:solidFill>
              </a:rPr>
              <a:t>смотровом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кабинете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всех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женщин</a:t>
            </a:r>
            <a:r>
              <a:rPr dirty="0">
                <a:solidFill>
                  <a:srgbClr val="FF0000"/>
                </a:solidFill>
              </a:rPr>
              <a:t> и </a:t>
            </a:r>
            <a:r>
              <a:rPr dirty="0" err="1">
                <a:solidFill>
                  <a:srgbClr val="FF0000"/>
                </a:solidFill>
              </a:rPr>
              <a:t>мужчин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старше</a:t>
            </a:r>
            <a:r>
              <a:rPr dirty="0">
                <a:solidFill>
                  <a:srgbClr val="FF0000"/>
                </a:solidFill>
              </a:rPr>
              <a:t> 30 </a:t>
            </a:r>
            <a:r>
              <a:rPr dirty="0" err="1">
                <a:solidFill>
                  <a:srgbClr val="FF0000"/>
                </a:solidFill>
              </a:rPr>
              <a:t>лет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впервые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обратившихся</a:t>
            </a:r>
            <a:r>
              <a:rPr dirty="0">
                <a:solidFill>
                  <a:srgbClr val="FF0000"/>
                </a:solidFill>
              </a:rPr>
              <a:t> в </a:t>
            </a:r>
            <a:r>
              <a:rPr dirty="0" err="1">
                <a:solidFill>
                  <a:srgbClr val="FF0000"/>
                </a:solidFill>
              </a:rPr>
              <a:t>текущем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году</a:t>
            </a:r>
            <a:r>
              <a:rPr dirty="0">
                <a:solidFill>
                  <a:srgbClr val="FF0000"/>
                </a:solidFill>
              </a:rPr>
              <a:t> в </a:t>
            </a:r>
            <a:r>
              <a:rPr dirty="0" err="1">
                <a:solidFill>
                  <a:srgbClr val="FF0000"/>
                </a:solidFill>
              </a:rPr>
              <a:t>амбулаторно-поликлиническое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учреждение</a:t>
            </a:r>
            <a:r>
              <a:rPr dirty="0">
                <a:solidFill>
                  <a:srgbClr val="FF0000"/>
                </a:solidFill>
              </a:rPr>
              <a:t>, с </a:t>
            </a:r>
            <a:r>
              <a:rPr dirty="0" err="1">
                <a:solidFill>
                  <a:srgbClr val="FF0000"/>
                </a:solidFill>
              </a:rPr>
              <a:t>последующим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направлением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больных</a:t>
            </a:r>
            <a:r>
              <a:rPr dirty="0">
                <a:solidFill>
                  <a:srgbClr val="FF0000"/>
                </a:solidFill>
              </a:rPr>
              <a:t> с </a:t>
            </a:r>
            <a:r>
              <a:rPr dirty="0" err="1">
                <a:solidFill>
                  <a:srgbClr val="FF0000"/>
                </a:solidFill>
              </a:rPr>
              <a:t>подозрением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на</a:t>
            </a:r>
            <a:r>
              <a:rPr dirty="0">
                <a:solidFill>
                  <a:srgbClr val="FF0000"/>
                </a:solidFill>
              </a:rPr>
              <a:t> ЗНО в </a:t>
            </a:r>
            <a:r>
              <a:rPr dirty="0" err="1">
                <a:solidFill>
                  <a:srgbClr val="FF0000"/>
                </a:solidFill>
              </a:rPr>
              <a:t>онкологический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кабинет</a:t>
            </a:r>
            <a:r>
              <a:rPr dirty="0">
                <a:solidFill>
                  <a:srgbClr val="FF0000"/>
                </a:solidFill>
              </a:rPr>
              <a:t>.»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Основные документы,  регламентирующие деятельность смотровых кабинетов"/>
          <p:cNvSpPr txBox="1">
            <a:spLocks noGrp="1"/>
          </p:cNvSpPr>
          <p:nvPr>
            <p:ph type="title"/>
          </p:nvPr>
        </p:nvSpPr>
        <p:spPr>
          <a:xfrm>
            <a:off x="438100" y="558800"/>
            <a:ext cx="12128600" cy="1254076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37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Основные документы,  регламентирующие деятельность смотровых кабинетов</a:t>
            </a:r>
          </a:p>
        </p:txBody>
      </p:sp>
      <p:sp>
        <p:nvSpPr>
          <p:cNvPr id="183" name="Приказ МЗ и СР РФ от 15  мая 2012 года № 543н «Об утверждении положения об организации оказания первичной медико-санитарной помощи взрослому населению»…"/>
          <p:cNvSpPr txBox="1">
            <a:spLocks noGrp="1"/>
          </p:cNvSpPr>
          <p:nvPr>
            <p:ph type="body" idx="1"/>
          </p:nvPr>
        </p:nvSpPr>
        <p:spPr>
          <a:xfrm>
            <a:off x="404266" y="1623714"/>
            <a:ext cx="12196268" cy="7801820"/>
          </a:xfrm>
          <a:prstGeom prst="rect">
            <a:avLst/>
          </a:prstGeom>
        </p:spPr>
        <p:txBody>
          <a:bodyPr anchor="ctr"/>
          <a:lstStyle/>
          <a:p>
            <a:pPr marL="342900" indent="-342900" defTabSz="9144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40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Приказ</a:t>
            </a:r>
            <a:r>
              <a:rPr dirty="0"/>
              <a:t> МЗ и СР РФ </a:t>
            </a:r>
            <a:r>
              <a:rPr dirty="0" err="1"/>
              <a:t>от</a:t>
            </a:r>
            <a:r>
              <a:rPr dirty="0"/>
              <a:t> 15  </a:t>
            </a:r>
            <a:r>
              <a:rPr dirty="0" err="1"/>
              <a:t>мая</a:t>
            </a:r>
            <a:r>
              <a:rPr dirty="0"/>
              <a:t> 2012 </a:t>
            </a:r>
            <a:r>
              <a:rPr dirty="0" err="1"/>
              <a:t>года</a:t>
            </a:r>
            <a:r>
              <a:rPr dirty="0"/>
              <a:t> № 543н «</a:t>
            </a:r>
            <a:r>
              <a:rPr dirty="0" err="1"/>
              <a:t>Об</a:t>
            </a:r>
            <a:r>
              <a:rPr dirty="0"/>
              <a:t> </a:t>
            </a:r>
            <a:r>
              <a:rPr dirty="0" err="1"/>
              <a:t>утверждении</a:t>
            </a:r>
            <a:r>
              <a:rPr dirty="0"/>
              <a:t> </a:t>
            </a:r>
            <a:r>
              <a:rPr dirty="0" err="1"/>
              <a:t>положения</a:t>
            </a:r>
            <a:r>
              <a:rPr dirty="0"/>
              <a:t> </a:t>
            </a:r>
            <a:r>
              <a:rPr dirty="0" err="1"/>
              <a:t>об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оказания</a:t>
            </a:r>
            <a:r>
              <a:rPr dirty="0"/>
              <a:t> </a:t>
            </a:r>
            <a:r>
              <a:rPr dirty="0" err="1"/>
              <a:t>первичной</a:t>
            </a:r>
            <a:r>
              <a:rPr dirty="0"/>
              <a:t> </a:t>
            </a:r>
            <a:r>
              <a:rPr dirty="0" err="1"/>
              <a:t>медико-санитарной</a:t>
            </a:r>
            <a:r>
              <a:rPr dirty="0"/>
              <a:t> </a:t>
            </a:r>
            <a:r>
              <a:rPr dirty="0" err="1"/>
              <a:t>помощи</a:t>
            </a:r>
            <a:r>
              <a:rPr dirty="0"/>
              <a:t> </a:t>
            </a:r>
            <a:r>
              <a:rPr dirty="0" err="1"/>
              <a:t>взрослому</a:t>
            </a:r>
            <a:r>
              <a:rPr dirty="0"/>
              <a:t> </a:t>
            </a:r>
            <a:r>
              <a:rPr dirty="0" err="1"/>
              <a:t>населению</a:t>
            </a:r>
            <a:r>
              <a:rPr dirty="0"/>
              <a:t>»</a:t>
            </a:r>
          </a:p>
          <a:p>
            <a:pPr marL="342899" indent="-342899" defTabSz="9144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2400" i="1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42899" indent="-342899" defTabSz="9144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2400" i="1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в </a:t>
            </a:r>
            <a:r>
              <a:rPr dirty="0" err="1"/>
              <a:t>структуре</a:t>
            </a:r>
            <a:r>
              <a:rPr dirty="0"/>
              <a:t> </a:t>
            </a:r>
            <a:r>
              <a:rPr dirty="0" err="1"/>
              <a:t>поликлиники</a:t>
            </a:r>
            <a:r>
              <a:rPr dirty="0"/>
              <a:t> </a:t>
            </a:r>
            <a:r>
              <a:rPr dirty="0" err="1"/>
              <a:t>должен</a:t>
            </a:r>
            <a:r>
              <a:rPr dirty="0"/>
              <a:t> </a:t>
            </a:r>
            <a:r>
              <a:rPr dirty="0" err="1"/>
              <a:t>быть</a:t>
            </a:r>
            <a:r>
              <a:rPr dirty="0"/>
              <a:t> </a:t>
            </a:r>
            <a:r>
              <a:rPr dirty="0" err="1"/>
              <a:t>предусмотрен</a:t>
            </a:r>
            <a:r>
              <a:rPr dirty="0"/>
              <a:t> </a:t>
            </a:r>
            <a:r>
              <a:rPr dirty="0" err="1"/>
              <a:t>смотровой</a:t>
            </a:r>
            <a:r>
              <a:rPr dirty="0"/>
              <a:t> </a:t>
            </a:r>
            <a:r>
              <a:rPr dirty="0" err="1"/>
              <a:t>кабинет</a:t>
            </a:r>
            <a:r>
              <a:rPr dirty="0"/>
              <a:t>.</a:t>
            </a:r>
          </a:p>
          <a:p>
            <a:pPr marL="342899" indent="-342899" defTabSz="9144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24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42899" indent="-342899" defTabSz="9144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24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Приложение</a:t>
            </a:r>
            <a:r>
              <a:rPr dirty="0"/>
              <a:t> 15. </a:t>
            </a:r>
            <a:r>
              <a:rPr dirty="0" err="1"/>
              <a:t>Правила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фельдшерско-акушерского</a:t>
            </a:r>
            <a:r>
              <a:rPr dirty="0"/>
              <a:t> </a:t>
            </a:r>
            <a:r>
              <a:rPr dirty="0" err="1"/>
              <a:t>пункта</a:t>
            </a:r>
            <a:r>
              <a:rPr dirty="0"/>
              <a:t>: </a:t>
            </a:r>
          </a:p>
          <a:p>
            <a:pPr marL="342899" indent="-342899" defTabSz="9144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24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42899" indent="-342899" defTabSz="9144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24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 err="1"/>
              <a:t>Основными</a:t>
            </a:r>
            <a:r>
              <a:rPr b="1" dirty="0"/>
              <a:t> </a:t>
            </a:r>
            <a:r>
              <a:rPr b="1" dirty="0" err="1"/>
              <a:t>задачами</a:t>
            </a:r>
            <a:r>
              <a:rPr b="1" dirty="0"/>
              <a:t> </a:t>
            </a:r>
            <a:r>
              <a:rPr b="1" dirty="0" err="1"/>
              <a:t>ФАПа</a:t>
            </a:r>
            <a:r>
              <a:rPr b="1" dirty="0"/>
              <a:t> </a:t>
            </a:r>
            <a:r>
              <a:rPr b="1" dirty="0" err="1"/>
              <a:t>являются</a:t>
            </a:r>
            <a:r>
              <a:rPr dirty="0"/>
              <a:t>:</a:t>
            </a:r>
            <a:br>
              <a:rPr dirty="0"/>
            </a:br>
            <a:r>
              <a:rPr dirty="0" err="1">
                <a:solidFill>
                  <a:srgbClr val="FF0000"/>
                </a:solidFill>
              </a:rPr>
              <a:t>выявление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лиц</a:t>
            </a:r>
            <a:r>
              <a:rPr dirty="0">
                <a:solidFill>
                  <a:srgbClr val="FF0000"/>
                </a:solidFill>
              </a:rPr>
              <a:t> с </a:t>
            </a:r>
            <a:r>
              <a:rPr dirty="0" err="1">
                <a:solidFill>
                  <a:srgbClr val="FF0000"/>
                </a:solidFill>
              </a:rPr>
              <a:t>повышенным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риском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развития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злокачественных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новообразований</a:t>
            </a:r>
            <a:r>
              <a:rPr dirty="0">
                <a:solidFill>
                  <a:srgbClr val="FF0000"/>
                </a:solidFill>
              </a:rPr>
              <a:t>, с </a:t>
            </a:r>
            <a:r>
              <a:rPr dirty="0" err="1">
                <a:solidFill>
                  <a:srgbClr val="FF0000"/>
                </a:solidFill>
              </a:rPr>
              <a:t>признаками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предраковых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заболеваний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визуальных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локализаций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злокачественных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новообразований</a:t>
            </a:r>
            <a:r>
              <a:rPr dirty="0">
                <a:solidFill>
                  <a:srgbClr val="FF0000"/>
                </a:solidFill>
              </a:rPr>
              <a:t> и </a:t>
            </a:r>
            <a:r>
              <a:rPr dirty="0" err="1">
                <a:solidFill>
                  <a:srgbClr val="FF0000"/>
                </a:solidFill>
              </a:rPr>
              <a:t>направление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больных</a:t>
            </a:r>
            <a:r>
              <a:rPr dirty="0">
                <a:solidFill>
                  <a:srgbClr val="FF0000"/>
                </a:solidFill>
              </a:rPr>
              <a:t> с </a:t>
            </a:r>
            <a:r>
              <a:rPr dirty="0" err="1">
                <a:solidFill>
                  <a:srgbClr val="FF0000"/>
                </a:solidFill>
              </a:rPr>
              <a:t>подозрением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на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злокачественную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опухоль</a:t>
            </a:r>
            <a:r>
              <a:rPr dirty="0">
                <a:solidFill>
                  <a:srgbClr val="FF0000"/>
                </a:solidFill>
              </a:rPr>
              <a:t> и с </a:t>
            </a:r>
            <a:r>
              <a:rPr dirty="0" err="1">
                <a:solidFill>
                  <a:srgbClr val="FF0000"/>
                </a:solidFill>
              </a:rPr>
              <a:t>предраковыми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заболеваниями</a:t>
            </a:r>
            <a:r>
              <a:rPr dirty="0">
                <a:solidFill>
                  <a:srgbClr val="FF0000"/>
                </a:solidFill>
              </a:rPr>
              <a:t> в </a:t>
            </a:r>
            <a:r>
              <a:rPr dirty="0" err="1">
                <a:solidFill>
                  <a:srgbClr val="FF0000"/>
                </a:solidFill>
              </a:rPr>
              <a:t>первичный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онкологический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кабинет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медицинской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организации</a:t>
            </a:r>
            <a:r>
              <a:rPr dirty="0">
                <a:solidFill>
                  <a:srgbClr val="FF0000"/>
                </a:solidFill>
              </a:rPr>
              <a:t>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Приказ ДЗ АВО от 03.04.2017  № 239  Приложение 4"/>
          <p:cNvSpPr txBox="1">
            <a:spLocks noGrp="1"/>
          </p:cNvSpPr>
          <p:nvPr>
            <p:ph type="title"/>
          </p:nvPr>
        </p:nvSpPr>
        <p:spPr>
          <a:xfrm>
            <a:off x="438100" y="283168"/>
            <a:ext cx="12128600" cy="1086099"/>
          </a:xfrm>
          <a:prstGeom prst="rect">
            <a:avLst/>
          </a:prstGeom>
        </p:spPr>
        <p:txBody>
          <a:bodyPr/>
          <a:lstStyle/>
          <a:p>
            <a:pPr algn="ctr" defTabSz="914400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Приказ ДЗ АВО от 03.04.2017  № 239 </a:t>
            </a:r>
            <a:br/>
            <a:r>
              <a:t>Приложение 4</a:t>
            </a:r>
          </a:p>
        </p:txBody>
      </p:sp>
      <p:sp>
        <p:nvSpPr>
          <p:cNvPr id="191" name="Положение о смотровом кабинете поликлиники…"/>
          <p:cNvSpPr txBox="1">
            <a:spLocks noGrp="1"/>
          </p:cNvSpPr>
          <p:nvPr>
            <p:ph type="body" idx="1"/>
          </p:nvPr>
        </p:nvSpPr>
        <p:spPr>
          <a:xfrm>
            <a:off x="404266" y="1165225"/>
            <a:ext cx="12196268" cy="8374609"/>
          </a:xfrm>
          <a:prstGeom prst="rect">
            <a:avLst/>
          </a:prstGeom>
        </p:spPr>
        <p:txBody>
          <a:bodyPr anchor="ctr"/>
          <a:lstStyle/>
          <a:p>
            <a:pPr algn="ctr"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Положение</a:t>
            </a:r>
            <a:r>
              <a:rPr dirty="0"/>
              <a:t> о </a:t>
            </a:r>
            <a:r>
              <a:rPr dirty="0" err="1"/>
              <a:t>смотровом</a:t>
            </a:r>
            <a:r>
              <a:rPr dirty="0"/>
              <a:t> </a:t>
            </a:r>
            <a:r>
              <a:rPr dirty="0" err="1"/>
              <a:t>кабинете</a:t>
            </a:r>
            <a:r>
              <a:rPr dirty="0"/>
              <a:t> </a:t>
            </a:r>
            <a:r>
              <a:rPr dirty="0" err="1"/>
              <a:t>поликлиники</a:t>
            </a:r>
            <a:r>
              <a:rPr dirty="0"/>
              <a:t> 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 </a:t>
            </a:r>
            <a:r>
              <a:rPr dirty="0" err="1"/>
              <a:t>Смотровой</a:t>
            </a:r>
            <a:r>
              <a:rPr dirty="0"/>
              <a:t> </a:t>
            </a:r>
            <a:r>
              <a:rPr dirty="0" err="1"/>
              <a:t>кабинет</a:t>
            </a:r>
            <a:r>
              <a:rPr dirty="0"/>
              <a:t> </a:t>
            </a:r>
            <a:r>
              <a:rPr dirty="0" err="1"/>
              <a:t>организуется</a:t>
            </a:r>
            <a:r>
              <a:rPr dirty="0"/>
              <a:t> в </a:t>
            </a:r>
            <a:r>
              <a:rPr dirty="0" err="1"/>
              <a:t>установленном</a:t>
            </a:r>
            <a:r>
              <a:rPr dirty="0"/>
              <a:t> </a:t>
            </a:r>
            <a:r>
              <a:rPr dirty="0" err="1"/>
              <a:t>порядке</a:t>
            </a:r>
            <a:r>
              <a:rPr dirty="0"/>
              <a:t> в </a:t>
            </a:r>
            <a:r>
              <a:rPr dirty="0" err="1"/>
              <a:t>амбулаторно</a:t>
            </a:r>
            <a:r>
              <a:rPr dirty="0"/>
              <a:t>- </a:t>
            </a:r>
            <a:r>
              <a:rPr dirty="0" err="1"/>
              <a:t>поликлиническом</a:t>
            </a:r>
            <a:r>
              <a:rPr dirty="0"/>
              <a:t> </a:t>
            </a:r>
            <a:r>
              <a:rPr dirty="0" err="1"/>
              <a:t>учреждении</a:t>
            </a:r>
            <a:r>
              <a:rPr dirty="0"/>
              <a:t> 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самостоятельное</a:t>
            </a:r>
            <a:r>
              <a:rPr dirty="0"/>
              <a:t> </a:t>
            </a:r>
            <a:r>
              <a:rPr dirty="0" err="1"/>
              <a:t>подразделение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структурное</a:t>
            </a:r>
            <a:r>
              <a:rPr dirty="0"/>
              <a:t> </a:t>
            </a:r>
            <a:r>
              <a:rPr dirty="0" err="1"/>
              <a:t>подразделение</a:t>
            </a:r>
            <a:r>
              <a:rPr dirty="0"/>
              <a:t> </a:t>
            </a:r>
            <a:r>
              <a:rPr dirty="0" err="1"/>
              <a:t>данного</a:t>
            </a:r>
            <a:r>
              <a:rPr dirty="0"/>
              <a:t> </a:t>
            </a:r>
            <a:r>
              <a:rPr dirty="0" err="1"/>
              <a:t>учреждения</a:t>
            </a:r>
            <a:r>
              <a:rPr dirty="0"/>
              <a:t> и </a:t>
            </a:r>
            <a:r>
              <a:rPr dirty="0" err="1"/>
              <a:t>работает</a:t>
            </a:r>
            <a:r>
              <a:rPr dirty="0"/>
              <a:t> в </a:t>
            </a:r>
            <a:r>
              <a:rPr dirty="0" err="1"/>
              <a:t>режиме</a:t>
            </a:r>
            <a:r>
              <a:rPr dirty="0"/>
              <a:t> </a:t>
            </a:r>
            <a:r>
              <a:rPr dirty="0" err="1"/>
              <a:t>учреждения</a:t>
            </a:r>
            <a:r>
              <a:rPr dirty="0"/>
              <a:t>. 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2. </a:t>
            </a:r>
            <a:r>
              <a:rPr dirty="0" err="1"/>
              <a:t>Кабинет</a:t>
            </a:r>
            <a:r>
              <a:rPr dirty="0"/>
              <a:t> </a:t>
            </a:r>
            <a:r>
              <a:rPr dirty="0" err="1"/>
              <a:t>размещается</a:t>
            </a:r>
            <a:r>
              <a:rPr dirty="0"/>
              <a:t> в </a:t>
            </a:r>
            <a:r>
              <a:rPr dirty="0" err="1"/>
              <a:t>отдельной</a:t>
            </a:r>
            <a:r>
              <a:rPr dirty="0"/>
              <a:t> </a:t>
            </a:r>
            <a:r>
              <a:rPr dirty="0" err="1"/>
              <a:t>комнате</a:t>
            </a:r>
            <a:r>
              <a:rPr dirty="0"/>
              <a:t> с </a:t>
            </a:r>
            <a:r>
              <a:rPr dirty="0" err="1"/>
              <a:t>хорошим</a:t>
            </a:r>
            <a:r>
              <a:rPr dirty="0"/>
              <a:t> </a:t>
            </a:r>
            <a:r>
              <a:rPr dirty="0" err="1"/>
              <a:t>освещением</a:t>
            </a:r>
            <a:r>
              <a:rPr dirty="0"/>
              <a:t>, </a:t>
            </a:r>
            <a:r>
              <a:rPr dirty="0" err="1"/>
              <a:t>оснащается</a:t>
            </a:r>
            <a:r>
              <a:rPr dirty="0"/>
              <a:t> </a:t>
            </a:r>
            <a:r>
              <a:rPr dirty="0" err="1"/>
              <a:t>специальным</a:t>
            </a:r>
            <a:r>
              <a:rPr dirty="0"/>
              <a:t> </a:t>
            </a:r>
            <a:r>
              <a:rPr dirty="0" err="1"/>
              <a:t>оборудованием</a:t>
            </a:r>
            <a:r>
              <a:rPr dirty="0"/>
              <a:t> и </a:t>
            </a:r>
            <a:r>
              <a:rPr dirty="0" err="1"/>
              <a:t>инструментарием</a:t>
            </a:r>
            <a:r>
              <a:rPr dirty="0"/>
              <a:t>. 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FF0000"/>
                </a:solidFill>
              </a:rPr>
              <a:t>3. </a:t>
            </a:r>
            <a:r>
              <a:rPr dirty="0" err="1">
                <a:solidFill>
                  <a:srgbClr val="FF0000"/>
                </a:solidFill>
              </a:rPr>
              <a:t>Работу</a:t>
            </a:r>
            <a:r>
              <a:rPr dirty="0">
                <a:solidFill>
                  <a:srgbClr val="FF0000"/>
                </a:solidFill>
              </a:rPr>
              <a:t> в </a:t>
            </a:r>
            <a:r>
              <a:rPr dirty="0" err="1">
                <a:solidFill>
                  <a:srgbClr val="FF0000"/>
                </a:solidFill>
              </a:rPr>
              <a:t>кабинете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осуществляет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средний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медицинский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работник</a:t>
            </a:r>
            <a:r>
              <a:rPr dirty="0">
                <a:solidFill>
                  <a:srgbClr val="FF0000"/>
                </a:solidFill>
              </a:rPr>
              <a:t> (</a:t>
            </a:r>
            <a:r>
              <a:rPr dirty="0" err="1">
                <a:solidFill>
                  <a:srgbClr val="FF0000"/>
                </a:solidFill>
              </a:rPr>
              <a:t>акушерка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фельдшер</a:t>
            </a:r>
            <a:r>
              <a:rPr dirty="0">
                <a:solidFill>
                  <a:srgbClr val="FF0000"/>
                </a:solidFill>
              </a:rPr>
              <a:t>) </a:t>
            </a:r>
            <a:r>
              <a:rPr dirty="0" err="1">
                <a:solidFill>
                  <a:srgbClr val="FF0000"/>
                </a:solidFill>
              </a:rPr>
              <a:t>или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врач</a:t>
            </a:r>
            <a:r>
              <a:rPr dirty="0">
                <a:solidFill>
                  <a:srgbClr val="FF0000"/>
                </a:solidFill>
              </a:rPr>
              <a:t>, </a:t>
            </a:r>
            <a:r>
              <a:rPr dirty="0" err="1">
                <a:solidFill>
                  <a:srgbClr val="FF0000"/>
                </a:solidFill>
              </a:rPr>
              <a:t>прошедший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специальную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подготовку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по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онкологии</a:t>
            </a:r>
            <a:r>
              <a:rPr dirty="0">
                <a:solidFill>
                  <a:srgbClr val="FF0000"/>
                </a:solidFill>
              </a:rPr>
              <a:t>. 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4. </a:t>
            </a:r>
            <a:r>
              <a:rPr dirty="0" err="1"/>
              <a:t>Руководство</a:t>
            </a:r>
            <a:r>
              <a:rPr dirty="0"/>
              <a:t> и </a:t>
            </a:r>
            <a:r>
              <a:rPr dirty="0" err="1"/>
              <a:t>контроль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деятельностью</a:t>
            </a:r>
            <a:r>
              <a:rPr dirty="0"/>
              <a:t> </a:t>
            </a:r>
            <a:r>
              <a:rPr dirty="0" err="1"/>
              <a:t>кабинета</a:t>
            </a:r>
            <a:r>
              <a:rPr dirty="0"/>
              <a:t>, </a:t>
            </a:r>
            <a:r>
              <a:rPr dirty="0" err="1"/>
              <a:t>работой</a:t>
            </a:r>
            <a:r>
              <a:rPr dirty="0"/>
              <a:t> и </a:t>
            </a:r>
            <a:r>
              <a:rPr dirty="0" err="1"/>
              <a:t>уровнем</a:t>
            </a:r>
            <a:r>
              <a:rPr dirty="0"/>
              <a:t> </a:t>
            </a:r>
            <a:r>
              <a:rPr dirty="0" err="1"/>
              <a:t>профессиональной</a:t>
            </a:r>
            <a:r>
              <a:rPr dirty="0"/>
              <a:t> </a:t>
            </a:r>
            <a:r>
              <a:rPr dirty="0" err="1"/>
              <a:t>подготовки</a:t>
            </a:r>
            <a:r>
              <a:rPr dirty="0"/>
              <a:t> </a:t>
            </a:r>
            <a:r>
              <a:rPr dirty="0" err="1"/>
              <a:t>специалистов</a:t>
            </a:r>
            <a:r>
              <a:rPr dirty="0"/>
              <a:t> </a:t>
            </a:r>
            <a:r>
              <a:rPr dirty="0" err="1"/>
              <a:t>осуществляет</a:t>
            </a:r>
            <a:r>
              <a:rPr dirty="0"/>
              <a:t> </a:t>
            </a:r>
            <a:r>
              <a:rPr dirty="0" err="1"/>
              <a:t>заведующий</a:t>
            </a:r>
            <a:r>
              <a:rPr dirty="0"/>
              <a:t> </a:t>
            </a:r>
            <a:r>
              <a:rPr dirty="0" err="1"/>
              <a:t>структурным</a:t>
            </a:r>
            <a:r>
              <a:rPr dirty="0"/>
              <a:t> </a:t>
            </a:r>
            <a:r>
              <a:rPr dirty="0" err="1"/>
              <a:t>подразделением</a:t>
            </a:r>
            <a:r>
              <a:rPr dirty="0"/>
              <a:t>, в </a:t>
            </a:r>
            <a:r>
              <a:rPr dirty="0" err="1"/>
              <a:t>состав</a:t>
            </a:r>
            <a:r>
              <a:rPr dirty="0"/>
              <a:t> </a:t>
            </a:r>
            <a:r>
              <a:rPr dirty="0" err="1"/>
              <a:t>которого</a:t>
            </a:r>
            <a:r>
              <a:rPr dirty="0"/>
              <a:t> </a:t>
            </a:r>
            <a:r>
              <a:rPr dirty="0" err="1"/>
              <a:t>входит</a:t>
            </a:r>
            <a:r>
              <a:rPr dirty="0"/>
              <a:t> </a:t>
            </a:r>
            <a:r>
              <a:rPr dirty="0" err="1"/>
              <a:t>смотровой</a:t>
            </a:r>
            <a:r>
              <a:rPr dirty="0"/>
              <a:t> </a:t>
            </a:r>
            <a:r>
              <a:rPr dirty="0" err="1"/>
              <a:t>кабинет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отсутствии</a:t>
            </a:r>
            <a:r>
              <a:rPr dirty="0"/>
              <a:t> - </a:t>
            </a:r>
            <a:r>
              <a:rPr dirty="0" err="1"/>
              <a:t>заместитель</a:t>
            </a:r>
            <a:r>
              <a:rPr dirty="0"/>
              <a:t> </a:t>
            </a:r>
            <a:r>
              <a:rPr dirty="0" err="1"/>
              <a:t>главного</a:t>
            </a:r>
            <a:r>
              <a:rPr dirty="0"/>
              <a:t> </a:t>
            </a:r>
            <a:r>
              <a:rPr dirty="0" err="1"/>
              <a:t>врача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лечебной</a:t>
            </a:r>
            <a:r>
              <a:rPr dirty="0"/>
              <a:t> </a:t>
            </a:r>
            <a:r>
              <a:rPr dirty="0" err="1"/>
              <a:t>работе</a:t>
            </a:r>
            <a:r>
              <a:rPr dirty="0"/>
              <a:t>. 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5. </a:t>
            </a:r>
            <a:r>
              <a:rPr dirty="0" err="1"/>
              <a:t>Методическое</a:t>
            </a:r>
            <a:r>
              <a:rPr dirty="0"/>
              <a:t> </a:t>
            </a:r>
            <a:r>
              <a:rPr dirty="0" err="1"/>
              <a:t>руководство</a:t>
            </a:r>
            <a:r>
              <a:rPr dirty="0"/>
              <a:t> </a:t>
            </a:r>
            <a:r>
              <a:rPr dirty="0" err="1"/>
              <a:t>работой</a:t>
            </a:r>
            <a:r>
              <a:rPr dirty="0"/>
              <a:t> </a:t>
            </a:r>
            <a:r>
              <a:rPr dirty="0" err="1"/>
              <a:t>кабинета</a:t>
            </a:r>
            <a:r>
              <a:rPr dirty="0"/>
              <a:t> </a:t>
            </a:r>
            <a:r>
              <a:rPr dirty="0" err="1"/>
              <a:t>осуществляет</a:t>
            </a:r>
            <a:r>
              <a:rPr dirty="0"/>
              <a:t> </a:t>
            </a:r>
            <a:r>
              <a:rPr dirty="0" err="1"/>
              <a:t>онколог</a:t>
            </a:r>
            <a:r>
              <a:rPr dirty="0"/>
              <a:t> </a:t>
            </a:r>
            <a:r>
              <a:rPr dirty="0" err="1"/>
              <a:t>первичного</a:t>
            </a:r>
            <a:r>
              <a:rPr dirty="0"/>
              <a:t> </a:t>
            </a:r>
            <a:r>
              <a:rPr dirty="0" err="1"/>
              <a:t>онкологического</a:t>
            </a:r>
            <a:r>
              <a:rPr dirty="0"/>
              <a:t> </a:t>
            </a:r>
            <a:r>
              <a:rPr dirty="0" err="1"/>
              <a:t>кабинета</a:t>
            </a:r>
            <a:r>
              <a:rPr dirty="0"/>
              <a:t>, а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отсутствии</a:t>
            </a:r>
            <a:r>
              <a:rPr dirty="0"/>
              <a:t> </a:t>
            </a:r>
            <a:r>
              <a:rPr dirty="0" err="1"/>
              <a:t>такового-врач-онколог</a:t>
            </a:r>
            <a:r>
              <a:rPr dirty="0"/>
              <a:t> </a:t>
            </a:r>
            <a:r>
              <a:rPr dirty="0" err="1"/>
              <a:t>куратор</a:t>
            </a:r>
            <a:r>
              <a:rPr dirty="0"/>
              <a:t> </a:t>
            </a:r>
            <a:r>
              <a:rPr dirty="0" err="1"/>
              <a:t>онкологического</a:t>
            </a:r>
            <a:r>
              <a:rPr dirty="0"/>
              <a:t> </a:t>
            </a:r>
            <a:r>
              <a:rPr dirty="0" err="1"/>
              <a:t>диспансера</a:t>
            </a:r>
            <a:r>
              <a:rPr dirty="0"/>
              <a:t> . 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Кабинет</a:t>
            </a:r>
            <a:r>
              <a:rPr dirty="0"/>
              <a:t> </a:t>
            </a:r>
            <a:r>
              <a:rPr dirty="0" err="1"/>
              <a:t>осуществляет</a:t>
            </a:r>
            <a:r>
              <a:rPr dirty="0"/>
              <a:t>: </a:t>
            </a:r>
          </a:p>
          <a:p>
            <a:pPr marL="355599" indent="-355599" defTabSz="355600">
              <a:buClr>
                <a:srgbClr val="777775"/>
              </a:buClr>
              <a:buSzPct val="115000"/>
              <a:buFont typeface="Helvetica Neue"/>
              <a:buChar char="⁃"/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solidFill>
                  <a:srgbClr val="FF0000"/>
                </a:solidFill>
              </a:rPr>
              <a:t>доврачебный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опрос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пациентов</a:t>
            </a:r>
            <a:r>
              <a:rPr dirty="0">
                <a:solidFill>
                  <a:srgbClr val="FF0000"/>
                </a:solidFill>
              </a:rPr>
              <a:t>; </a:t>
            </a:r>
          </a:p>
          <a:p>
            <a:pPr marL="355599" indent="-355599" defTabSz="355600">
              <a:buClr>
                <a:srgbClr val="777775"/>
              </a:buClr>
              <a:buSzPct val="115000"/>
              <a:buFont typeface="Helvetica Neue"/>
              <a:buChar char="⁃"/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проведение</a:t>
            </a:r>
            <a:r>
              <a:rPr dirty="0"/>
              <a:t> </a:t>
            </a:r>
            <a:r>
              <a:rPr dirty="0" err="1"/>
              <a:t>профилактического</a:t>
            </a:r>
            <a:r>
              <a:rPr dirty="0"/>
              <a:t> </a:t>
            </a:r>
            <a:r>
              <a:rPr dirty="0" err="1"/>
              <a:t>осмотра</a:t>
            </a:r>
            <a:r>
              <a:rPr dirty="0"/>
              <a:t> </a:t>
            </a:r>
            <a:r>
              <a:rPr dirty="0" err="1"/>
              <a:t>пациентов</a:t>
            </a:r>
            <a:r>
              <a:rPr dirty="0"/>
              <a:t>, </a:t>
            </a:r>
            <a:r>
              <a:rPr dirty="0" err="1"/>
              <a:t>обратившихся</a:t>
            </a:r>
            <a:r>
              <a:rPr dirty="0"/>
              <a:t> </a:t>
            </a:r>
            <a:r>
              <a:rPr dirty="0" err="1"/>
              <a:t>впервые</a:t>
            </a:r>
            <a:r>
              <a:rPr dirty="0"/>
              <a:t> в </a:t>
            </a:r>
            <a:r>
              <a:rPr dirty="0" err="1"/>
              <a:t>течение</a:t>
            </a:r>
            <a:r>
              <a:rPr dirty="0"/>
              <a:t> </a:t>
            </a:r>
            <a:r>
              <a:rPr dirty="0" err="1"/>
              <a:t>года</a:t>
            </a:r>
            <a:r>
              <a:rPr dirty="0"/>
              <a:t> в </a:t>
            </a:r>
            <a:r>
              <a:rPr dirty="0" err="1"/>
              <a:t>амбулаторно-поликлиническое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предмет</a:t>
            </a:r>
            <a:r>
              <a:rPr dirty="0"/>
              <a:t> </a:t>
            </a:r>
            <a:r>
              <a:rPr dirty="0" err="1"/>
              <a:t>раннего</a:t>
            </a:r>
            <a:r>
              <a:rPr dirty="0"/>
              <a:t> </a:t>
            </a:r>
            <a:r>
              <a:rPr dirty="0" err="1"/>
              <a:t>выявления</a:t>
            </a:r>
            <a:r>
              <a:rPr dirty="0"/>
              <a:t> </a:t>
            </a:r>
            <a:r>
              <a:rPr dirty="0" err="1"/>
              <a:t>хронических</a:t>
            </a:r>
            <a:r>
              <a:rPr dirty="0"/>
              <a:t>, </a:t>
            </a:r>
            <a:r>
              <a:rPr dirty="0" err="1"/>
              <a:t>предопухолевых</a:t>
            </a:r>
            <a:r>
              <a:rPr dirty="0"/>
              <a:t> и </a:t>
            </a:r>
            <a:r>
              <a:rPr dirty="0" err="1"/>
              <a:t>опухолевых</a:t>
            </a:r>
            <a:r>
              <a:rPr dirty="0"/>
              <a:t> </a:t>
            </a:r>
            <a:r>
              <a:rPr dirty="0" err="1"/>
              <a:t>заболеваний</a:t>
            </a:r>
            <a:r>
              <a:rPr dirty="0"/>
              <a:t> </a:t>
            </a:r>
            <a:r>
              <a:rPr dirty="0" err="1"/>
              <a:t>видимых</a:t>
            </a:r>
            <a:r>
              <a:rPr dirty="0"/>
              <a:t> </a:t>
            </a:r>
            <a:r>
              <a:rPr dirty="0" err="1"/>
              <a:t>локализаций</a:t>
            </a:r>
            <a:r>
              <a:rPr dirty="0"/>
              <a:t>; </a:t>
            </a:r>
          </a:p>
          <a:p>
            <a:pPr marL="355599" indent="-355599" defTabSz="355600">
              <a:buClr>
                <a:srgbClr val="777775"/>
              </a:buClr>
              <a:buSzPct val="115000"/>
              <a:buFont typeface="Helvetica Neue"/>
              <a:buChar char="⁃"/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обязательное</a:t>
            </a:r>
            <a:r>
              <a:rPr dirty="0"/>
              <a:t> </a:t>
            </a:r>
            <a:r>
              <a:rPr dirty="0" err="1"/>
              <a:t>взятие</a:t>
            </a:r>
            <a:r>
              <a:rPr dirty="0"/>
              <a:t> у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женщин</a:t>
            </a:r>
            <a:r>
              <a:rPr dirty="0"/>
              <a:t>, </a:t>
            </a:r>
            <a:r>
              <a:rPr dirty="0" err="1"/>
              <a:t>обратившихся</a:t>
            </a:r>
            <a:r>
              <a:rPr dirty="0"/>
              <a:t> в </a:t>
            </a:r>
            <a:r>
              <a:rPr dirty="0" err="1"/>
              <a:t>кабинет</a:t>
            </a:r>
            <a:r>
              <a:rPr dirty="0"/>
              <a:t>, </a:t>
            </a:r>
            <a:r>
              <a:rPr dirty="0" err="1"/>
              <a:t>мазков</a:t>
            </a:r>
            <a:r>
              <a:rPr dirty="0"/>
              <a:t> с </a:t>
            </a:r>
            <a:r>
              <a:rPr dirty="0" err="1"/>
              <a:t>цервикального</a:t>
            </a:r>
            <a:r>
              <a:rPr dirty="0"/>
              <a:t> </a:t>
            </a:r>
            <a:r>
              <a:rPr dirty="0" err="1"/>
              <a:t>канала</a:t>
            </a:r>
            <a:r>
              <a:rPr dirty="0"/>
              <a:t> и </a:t>
            </a:r>
            <a:r>
              <a:rPr dirty="0" err="1"/>
              <a:t>шейки</a:t>
            </a:r>
            <a:r>
              <a:rPr dirty="0"/>
              <a:t> </a:t>
            </a:r>
            <a:r>
              <a:rPr dirty="0" err="1"/>
              <a:t>матки</a:t>
            </a:r>
            <a:r>
              <a:rPr dirty="0"/>
              <a:t> и </a:t>
            </a:r>
            <a:r>
              <a:rPr dirty="0" err="1"/>
              <a:t>направление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в </a:t>
            </a:r>
            <a:r>
              <a:rPr dirty="0" err="1"/>
              <a:t>цитологическую</a:t>
            </a:r>
            <a:r>
              <a:rPr dirty="0"/>
              <a:t> </a:t>
            </a:r>
            <a:r>
              <a:rPr dirty="0" err="1"/>
              <a:t>лабораторию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исследования</a:t>
            </a:r>
            <a:r>
              <a:rPr dirty="0"/>
              <a:t>; </a:t>
            </a:r>
          </a:p>
          <a:p>
            <a:pPr marL="355599" indent="-355599" defTabSz="355600">
              <a:buClr>
                <a:srgbClr val="777775"/>
              </a:buClr>
              <a:buSzPct val="115000"/>
              <a:buFont typeface="Helvetica Neue"/>
              <a:buChar char="⁃"/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направление</a:t>
            </a:r>
            <a:r>
              <a:rPr dirty="0"/>
              <a:t> </a:t>
            </a:r>
            <a:r>
              <a:rPr dirty="0" err="1"/>
              <a:t>лиц</a:t>
            </a:r>
            <a:r>
              <a:rPr dirty="0"/>
              <a:t> с </a:t>
            </a:r>
            <a:r>
              <a:rPr dirty="0" err="1"/>
              <a:t>выявленной</a:t>
            </a:r>
            <a:r>
              <a:rPr dirty="0"/>
              <a:t> </a:t>
            </a:r>
            <a:r>
              <a:rPr dirty="0" err="1"/>
              <a:t>патологией</a:t>
            </a:r>
            <a:r>
              <a:rPr dirty="0"/>
              <a:t> к </a:t>
            </a:r>
            <a:r>
              <a:rPr dirty="0" err="1"/>
              <a:t>соответствующему</a:t>
            </a:r>
            <a:r>
              <a:rPr dirty="0"/>
              <a:t> </a:t>
            </a:r>
            <a:r>
              <a:rPr dirty="0" err="1"/>
              <a:t>специалисту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уточнения</a:t>
            </a:r>
            <a:r>
              <a:rPr dirty="0"/>
              <a:t> </a:t>
            </a:r>
            <a:r>
              <a:rPr dirty="0" err="1"/>
              <a:t>диагноза</a:t>
            </a:r>
            <a:r>
              <a:rPr dirty="0"/>
              <a:t> и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лечения</a:t>
            </a:r>
            <a:r>
              <a:rPr dirty="0"/>
              <a:t>; </a:t>
            </a:r>
          </a:p>
          <a:p>
            <a:pPr marL="355599" indent="-355599" defTabSz="355600">
              <a:buClr>
                <a:srgbClr val="777775"/>
              </a:buClr>
              <a:buSzPct val="115000"/>
              <a:buFont typeface="Helvetica Neue"/>
              <a:buChar char="⁃"/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solidFill>
                  <a:srgbClr val="FF0000"/>
                </a:solidFill>
              </a:rPr>
              <a:t>учет</a:t>
            </a:r>
            <a:r>
              <a:rPr dirty="0">
                <a:solidFill>
                  <a:srgbClr val="FF0000"/>
                </a:solidFill>
              </a:rPr>
              <a:t> и </a:t>
            </a:r>
            <a:r>
              <a:rPr dirty="0" err="1">
                <a:solidFill>
                  <a:srgbClr val="FF0000"/>
                </a:solidFill>
              </a:rPr>
              <a:t>регистрация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проводимых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профилактических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осмотров</a:t>
            </a:r>
            <a:r>
              <a:rPr dirty="0">
                <a:solidFill>
                  <a:srgbClr val="FF0000"/>
                </a:solidFill>
              </a:rPr>
              <a:t> и </a:t>
            </a:r>
            <a:r>
              <a:rPr dirty="0" err="1">
                <a:solidFill>
                  <a:srgbClr val="FF0000"/>
                </a:solidFill>
              </a:rPr>
              <a:t>результатов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цитологических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исследований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по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установленным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формам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первичной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медицинской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документации</a:t>
            </a:r>
            <a:r>
              <a:rPr dirty="0">
                <a:solidFill>
                  <a:srgbClr val="FF0000"/>
                </a:solidFill>
              </a:rPr>
              <a:t>; </a:t>
            </a:r>
          </a:p>
          <a:p>
            <a:pPr marL="355599" indent="-355599" defTabSz="355600">
              <a:buClr>
                <a:srgbClr val="777775"/>
              </a:buClr>
              <a:buSzPct val="115000"/>
              <a:buFont typeface="Helvetica Neue"/>
              <a:buChar char="⁃"/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проведение</a:t>
            </a:r>
            <a:r>
              <a:rPr dirty="0"/>
              <a:t> </a:t>
            </a:r>
            <a:r>
              <a:rPr dirty="0" err="1"/>
              <a:t>санитарно-просветительной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среди</a:t>
            </a:r>
            <a:r>
              <a:rPr dirty="0"/>
              <a:t> </a:t>
            </a:r>
            <a:r>
              <a:rPr dirty="0" err="1"/>
              <a:t>граждан</a:t>
            </a:r>
            <a:r>
              <a:rPr dirty="0"/>
              <a:t>, </a:t>
            </a:r>
            <a:r>
              <a:rPr dirty="0" err="1"/>
              <a:t>посещающих</a:t>
            </a:r>
            <a:r>
              <a:rPr dirty="0"/>
              <a:t> </a:t>
            </a:r>
            <a:r>
              <a:rPr dirty="0" err="1"/>
              <a:t>поликлинику</a:t>
            </a:r>
            <a:r>
              <a:rPr dirty="0"/>
              <a:t>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Приказ ДЗ АВО от 03.04.2017  № 239  Приложение 4"/>
          <p:cNvSpPr txBox="1">
            <a:spLocks noGrp="1"/>
          </p:cNvSpPr>
          <p:nvPr>
            <p:ph type="title"/>
          </p:nvPr>
        </p:nvSpPr>
        <p:spPr>
          <a:xfrm>
            <a:off x="438100" y="283168"/>
            <a:ext cx="12128600" cy="1086099"/>
          </a:xfrm>
          <a:prstGeom prst="rect">
            <a:avLst/>
          </a:prstGeom>
        </p:spPr>
        <p:txBody>
          <a:bodyPr/>
          <a:lstStyle/>
          <a:p>
            <a:pPr algn="ctr" defTabSz="914400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Доврачебный опрос пациента</a:t>
            </a:r>
            <a:endParaRPr dirty="0"/>
          </a:p>
        </p:txBody>
      </p:sp>
      <p:sp>
        <p:nvSpPr>
          <p:cNvPr id="191" name="Положение о смотровом кабинете поликлиники…"/>
          <p:cNvSpPr txBox="1">
            <a:spLocks noGrp="1"/>
          </p:cNvSpPr>
          <p:nvPr>
            <p:ph type="body" idx="1"/>
          </p:nvPr>
        </p:nvSpPr>
        <p:spPr>
          <a:xfrm>
            <a:off x="404266" y="1369267"/>
            <a:ext cx="12196268" cy="8170568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 smtClean="0"/>
              <a:t>1</a:t>
            </a:r>
            <a:r>
              <a:rPr sz="2400" dirty="0"/>
              <a:t>. </a:t>
            </a:r>
            <a:r>
              <a:rPr lang="ru-RU" sz="2400" dirty="0" smtClean="0"/>
              <a:t>Говорил ли Вам врач когда-либо что у Вас имеется </a:t>
            </a:r>
            <a:r>
              <a:rPr lang="ru-RU" sz="2400" dirty="0"/>
              <a:t>онкологическое </a:t>
            </a:r>
            <a:r>
              <a:rPr lang="ru-RU" sz="2400" dirty="0" smtClean="0"/>
              <a:t>заболевание?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2. Были ли у Ваших близких родственников в молодом или среднем возрасте или в нескольких поколениях злокачественные новообразования?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3. Бывают ли у Вас ежегодно периоды ежедневного кашля с отделением мокроты на протяжении примерно 3-х месяцев в году?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4. Бывают ли у Вас когда-либо кровохарканье?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5. Беспокоят ли Вас следующие жалобы в любых сочетаниях: боли в области верхней части живота (в области желудка), отрыжка, тошнота, рвота, ухудшение или отсутствие аппетита?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6. Похудели ли Вы за последнее время без видимых причин (т. е. без соблюдения диеты или увеличения физической активности и пр.)?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7. Бывает ли у Вас боль в области заднепроходного отверстия?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8. Бывает ли у Вас кровяные отделения с калом?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9. Бывает ли у Вас неоформленных (полужидкий) черный или дегтеобразный стул?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10. Курите ли Вы? (курение одной и более сигарет в день)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11. Испытываете ли Вы затруднения при мочеиспускании?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12. Сохраняется ли у Вас желание помочиться после мочеиспускания?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400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 smtClean="0"/>
              <a:t>13. Просыпаетесь ли Вы ночью, чтобы помочиться?</a:t>
            </a:r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dirty="0" smtClean="0"/>
          </a:p>
          <a:p>
            <a:pPr defTabSz="355600">
              <a:defRPr sz="20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>
                <a:solidFill>
                  <a:srgbClr val="FF0000"/>
                </a:solidFill>
              </a:rPr>
              <a:t> </a:t>
            </a:r>
            <a:r>
              <a:rPr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7881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Методические рекомендации Минздравсоцразвития Российской Федерации от 28.07.2010 г. «Роль и задачи смотрового кабинета поликлиники, как этапа в организации профилактических мероприятий, направленных на совершенствование онкологической помощи населению» :…"/>
          <p:cNvSpPr txBox="1">
            <a:spLocks noGrp="1"/>
          </p:cNvSpPr>
          <p:nvPr>
            <p:ph type="body" idx="1"/>
          </p:nvPr>
        </p:nvSpPr>
        <p:spPr>
          <a:xfrm>
            <a:off x="404266" y="424606"/>
            <a:ext cx="12196268" cy="8929788"/>
          </a:xfrm>
          <a:prstGeom prst="rect">
            <a:avLst/>
          </a:prstGeom>
        </p:spPr>
        <p:txBody>
          <a:bodyPr anchor="ctr"/>
          <a:lstStyle/>
          <a:p>
            <a:pPr defTabSz="914400">
              <a:defRPr sz="2500" i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Методические рекомендации Минздравсоцразвития Российской Федерации от 28.07.2010 г. «Роль и задачи смотрового кабинета поликлиники, как этапа в организации профилактических мероприятий, направленных на совершенствование онкологической помощи населению» :</a:t>
            </a:r>
          </a:p>
          <a:p>
            <a:pPr defTabSz="914400">
              <a:defRPr sz="2500" i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2500" i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2500" i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2500" i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2500" i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определены виды и задачи</a:t>
            </a:r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смотровых кабинетов, </a:t>
            </a:r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порядок работы смотрового кабинета,</a:t>
            </a:r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методика обследования</a:t>
            </a:r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 defTabSz="914400">
              <a:defRPr sz="2500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914400">
              <a:defRPr sz="2500" b="1" cap="none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задачу медицинского работника смотрового кабинета не входит установление точного диагноза. Он должен только заподозрить патологию и направить пациента к соответствующему врачу-специалисту. При подозрении на ЗНО заполняется форма сигнального извещения смотрового кабинета, которая направляется в первичный онкологический кабинет.</a:t>
            </a:r>
          </a:p>
        </p:txBody>
      </p:sp>
      <p:pic>
        <p:nvPicPr>
          <p:cNvPr id="186" name="VQKfvW_xgxE.jpg" descr="VQKfvW_xgx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66" y="2026921"/>
            <a:ext cx="3438897" cy="5039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1635</Words>
  <Application>Microsoft Office PowerPoint</Application>
  <PresentationFormat>Произвольный</PresentationFormat>
  <Paragraphs>360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</vt:lpstr>
      <vt:lpstr>Helvetica Neue</vt:lpstr>
      <vt:lpstr>Helvetica Neue Bold Condensed</vt:lpstr>
      <vt:lpstr>Helvetica Neue Light</vt:lpstr>
      <vt:lpstr>Menlo</vt:lpstr>
      <vt:lpstr>Blueprint</vt:lpstr>
      <vt:lpstr>Организация работы смотровых кабинетов</vt:lpstr>
      <vt:lpstr>Презентация PowerPoint</vt:lpstr>
      <vt:lpstr>Обязанности врача первичного онкологического кабинета  Приказ №915</vt:lpstr>
      <vt:lpstr>Федеральный закон об основах охраны здоровья  граждан в Российской Федерации   ( в редакции Федеральных законов от 25.06.12 № 89-ФЗ, от 25.06.12 № 93-ФЗ)</vt:lpstr>
      <vt:lpstr>Основные документы,  регламентирующие деятельность смотровых кабинетов</vt:lpstr>
      <vt:lpstr>Основные документы,  регламентирующие деятельность смотровых кабинетов</vt:lpstr>
      <vt:lpstr>Приказ ДЗ АВО от 03.04.2017  № 239  Приложение 4</vt:lpstr>
      <vt:lpstr>Доврачебный опрос пациента</vt:lpstr>
      <vt:lpstr>Презентация PowerPoint</vt:lpstr>
      <vt:lpstr>Приказ ДЗ АВО от 03.04.2017  № 239  Приложение 4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закон об основах охраны здоровья  граждан в Российской Федерации   ( в редакции Федеральных законов от 25.06.12 № 89-ФЗ, от 25.06.12 № 93-ФЗ)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Недостатки работы смотровых кабинетов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vasily</cp:lastModifiedBy>
  <cp:revision>9</cp:revision>
  <dcterms:modified xsi:type="dcterms:W3CDTF">2019-02-07T13:46:05Z</dcterms:modified>
</cp:coreProperties>
</file>